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70" r:id="rId3"/>
    <p:sldId id="258" r:id="rId4"/>
    <p:sldId id="272" r:id="rId5"/>
    <p:sldId id="274" r:id="rId6"/>
    <p:sldId id="275" r:id="rId7"/>
    <p:sldId id="269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C8"/>
    <a:srgbClr val="F05C27"/>
    <a:srgbClr val="F041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D1352-93A0-4883-8B24-1E7E2ECF7F5C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D7511-A260-4158-B903-E1F06AEAB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D7511-A260-4158-B903-E1F06AEAB4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D7511-A260-4158-B903-E1F06AEAB4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D7511-A260-4158-B903-E1F06AEAB4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44.svg"/><Relationship Id="rId5" Type="http://schemas.openxmlformats.org/officeDocument/2006/relationships/image" Target="../media/image11.png"/><Relationship Id="rId36" Type="http://schemas.openxmlformats.org/officeDocument/2006/relationships/image" Target="../media/image12.png"/><Relationship Id="rId4" Type="http://schemas.openxmlformats.org/officeDocument/2006/relationships/image" Target="../media/image10.png"/><Relationship Id="rId35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8" Type="http://schemas.openxmlformats.org/officeDocument/2006/relationships/image" Target="../media/image9.png"/><Relationship Id="rId26" Type="http://schemas.openxmlformats.org/officeDocument/2006/relationships/image" Target="../media/image8.png"/><Relationship Id="rId3" Type="http://schemas.openxmlformats.org/officeDocument/2006/relationships/image" Target="../media/image20.png"/><Relationship Id="rId21" Type="http://schemas.openxmlformats.org/officeDocument/2006/relationships/image" Target="../media/image28.png"/><Relationship Id="rId7" Type="http://schemas.openxmlformats.org/officeDocument/2006/relationships/image" Target="../media/image22.png"/><Relationship Id="rId17" Type="http://schemas.openxmlformats.org/officeDocument/2006/relationships/image" Target="../media/image4.jpeg"/><Relationship Id="rId25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sv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24.png"/><Relationship Id="rId24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image" Target="../media/image12.svg"/><Relationship Id="rId19" Type="http://schemas.openxmlformats.org/officeDocument/2006/relationships/image" Target="../media/image26.png"/><Relationship Id="rId4" Type="http://schemas.openxmlformats.org/officeDocument/2006/relationships/image" Target="../media/image7.svg"/><Relationship Id="rId14" Type="http://schemas.openxmlformats.org/officeDocument/2006/relationships/image" Target="../media/image16.svg"/><Relationship Id="rId22" Type="http://schemas.openxmlformats.org/officeDocument/2006/relationships/image" Target="../media/image29.png"/><Relationship Id="rId27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19" Type="http://schemas.openxmlformats.org/officeDocument/2006/relationships/image" Target="../media/image43.jpeg"/><Relationship Id="rId3" Type="http://schemas.openxmlformats.org/officeDocument/2006/relationships/image" Target="../media/image22.png"/><Relationship Id="rId167" Type="http://schemas.openxmlformats.org/officeDocument/2006/relationships/image" Target="../media/image36.png"/><Relationship Id="rId214" Type="http://schemas.openxmlformats.org/officeDocument/2006/relationships/image" Target="../media/image38.jpeg"/><Relationship Id="rId7" Type="http://schemas.openxmlformats.org/officeDocument/2006/relationships/image" Target="../media/image35.png"/><Relationship Id="rId213" Type="http://schemas.openxmlformats.org/officeDocument/2006/relationships/image" Target="../media/image58.svg"/><Relationship Id="rId218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66" Type="http://schemas.openxmlformats.org/officeDocument/2006/relationships/hyperlink" Target="https://zhit-vmeste.ru/news/?id=244928" TargetMode="External"/><Relationship Id="rId217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212" Type="http://schemas.openxmlformats.org/officeDocument/2006/relationships/image" Target="../media/image37.png"/><Relationship Id="rId5" Type="http://schemas.openxmlformats.org/officeDocument/2006/relationships/image" Target="../media/image9.png"/><Relationship Id="rId165" Type="http://schemas.openxmlformats.org/officeDocument/2006/relationships/image" Target="../media/image332.svg"/><Relationship Id="rId216" Type="http://schemas.openxmlformats.org/officeDocument/2006/relationships/image" Target="../media/image40.jpeg"/><Relationship Id="rId211" Type="http://schemas.openxmlformats.org/officeDocument/2006/relationships/image" Target="../media/image446.svg"/><Relationship Id="rId4" Type="http://schemas.openxmlformats.org/officeDocument/2006/relationships/image" Target="../media/image4.jpeg"/><Relationship Id="rId215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171" Type="http://schemas.openxmlformats.org/officeDocument/2006/relationships/image" Target="../media/image406.svg"/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9.png"/><Relationship Id="rId173" Type="http://schemas.openxmlformats.org/officeDocument/2006/relationships/image" Target="../media/image46.jpeg"/><Relationship Id="rId4" Type="http://schemas.openxmlformats.org/officeDocument/2006/relationships/image" Target="../media/image4.jpeg"/><Relationship Id="rId172" Type="http://schemas.openxmlformats.org/officeDocument/2006/relationships/hyperlink" Target="https://vk.com/public184259152?w=wall-184259152_260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133" Type="http://schemas.openxmlformats.org/officeDocument/2006/relationships/image" Target="../media/image52.jpeg"/><Relationship Id="rId7" Type="http://schemas.openxmlformats.org/officeDocument/2006/relationships/image" Target="../media/image4.jpeg"/><Relationship Id="rId2" Type="http://schemas.openxmlformats.org/officeDocument/2006/relationships/image" Target="../media/image47.png"/><Relationship Id="rId13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31" Type="http://schemas.openxmlformats.org/officeDocument/2006/relationships/image" Target="../media/image366.svg"/><Relationship Id="rId5" Type="http://schemas.openxmlformats.org/officeDocument/2006/relationships/image" Target="../media/image49.png"/><Relationship Id="rId4" Type="http://schemas.openxmlformats.org/officeDocument/2006/relationships/image" Target="../media/image10.png"/><Relationship Id="rId134" Type="http://schemas.openxmlformats.org/officeDocument/2006/relationships/image" Target="../media/image5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hyperlink" Target="mailto:kcspsid@yandex.r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gobuson-kovdo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55.pn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FF71CEA-3B75-474E-9B1C-413E2FA31DA8}"/>
              </a:ext>
            </a:extLst>
          </p:cNvPr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623D9B1-9364-DA4E-AD61-B796C24576FA}"/>
              </a:ext>
            </a:extLst>
          </p:cNvPr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516216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Muller Narrow Extra Bold"/>
              </a:rPr>
              <a:t>МИНИСТЕРСТВО ТРУДА И СОЦИАЛЬНОГО РАЗВИТИЯ МУРМАНСКОЙ ОБЛАСТИ</a:t>
            </a:r>
            <a:br>
              <a:rPr lang="ru-RU" sz="1800" dirty="0" smtClean="0">
                <a:latin typeface="Muller Narrow Extra Bold"/>
              </a:rPr>
            </a:br>
            <a:r>
              <a:rPr lang="ru-RU" sz="1600" dirty="0" smtClean="0">
                <a:latin typeface="Muller Narrow Extra Bold"/>
              </a:rPr>
              <a:t>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</a:t>
            </a:r>
            <a:r>
              <a:rPr lang="ru-RU" sz="1800" dirty="0" smtClean="0">
                <a:latin typeface="Muller Narrow Extra Bold"/>
              </a:rPr>
              <a:t/>
            </a:r>
            <a:br>
              <a:rPr lang="ru-RU" sz="1800" dirty="0" smtClean="0">
                <a:latin typeface="Muller Narrow Extra Bold"/>
              </a:rPr>
            </a:br>
            <a:r>
              <a:rPr lang="ru-RU" sz="2000" dirty="0" smtClean="0">
                <a:latin typeface="Muller Narrow Extra Bold"/>
              </a:rPr>
              <a:t/>
            </a:r>
            <a:br>
              <a:rPr lang="ru-RU" sz="2000" dirty="0" smtClean="0">
                <a:latin typeface="Muller Narrow Extra Bold"/>
              </a:rPr>
            </a:br>
            <a:endParaRPr lang="ru-RU" sz="2000" dirty="0">
              <a:latin typeface="Muller Narrow Extra Bold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869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	</a:t>
            </a: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r>
              <a:rPr lang="ru-RU" sz="2200" dirty="0" smtClean="0">
                <a:latin typeface="MullerNarrow-Light" pitchFamily="50" charset="-52"/>
              </a:rPr>
              <a:t>                                                                                 </a:t>
            </a: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r>
              <a:rPr lang="ru-RU" sz="2200" dirty="0" smtClean="0">
                <a:latin typeface="MullerNarrow-Light" pitchFamily="50" charset="-52"/>
              </a:rPr>
              <a:t> </a:t>
            </a:r>
            <a:endParaRPr lang="ru-RU" sz="2800" b="1" dirty="0" smtClean="0">
              <a:latin typeface="Muller Narrow Extra Bold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</p:txBody>
      </p:sp>
      <p:pic>
        <p:nvPicPr>
          <p:cNvPr id="6" name="Рисунок 5" descr="i7QfetSRe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3168352" cy="45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:\Новости на сайт\2023\08\29\Брендбук «НА СЕВЕРЕ – ЖИТЬ!»\Герб ПМО\Правительство МО_логотип_2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864096" cy="936104"/>
          </a:xfrm>
          <a:prstGeom prst="rect">
            <a:avLst/>
          </a:prstGeom>
          <a:noFill/>
        </p:spPr>
      </p:pic>
      <p:pic>
        <p:nvPicPr>
          <p:cNvPr id="2052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1368152" cy="1368152"/>
          </a:xfrm>
          <a:prstGeom prst="rect">
            <a:avLst/>
          </a:prstGeom>
          <a:noFill/>
        </p:spPr>
      </p:pic>
      <p:pic>
        <p:nvPicPr>
          <p:cNvPr id="12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6632"/>
            <a:ext cx="864096" cy="1036914"/>
          </a:xfrm>
          <a:prstGeom prst="rect">
            <a:avLst/>
          </a:prstGeom>
          <a:noFill/>
        </p:spPr>
      </p:pic>
      <p:sp>
        <p:nvSpPr>
          <p:cNvPr id="13" name="object 44"/>
          <p:cNvSpPr/>
          <p:nvPr/>
        </p:nvSpPr>
        <p:spPr>
          <a:xfrm>
            <a:off x="3419872" y="1772816"/>
            <a:ext cx="4536504" cy="1728192"/>
          </a:xfrm>
          <a:custGeom>
            <a:avLst/>
            <a:gdLst/>
            <a:ahLst/>
            <a:cxnLst/>
            <a:rect l="l" t="t" r="r" b="b"/>
            <a:pathLst>
              <a:path w="5099684" h="2726690">
                <a:moveTo>
                  <a:pt x="4842764" y="0"/>
                </a:moveTo>
                <a:lnTo>
                  <a:pt x="256412" y="0"/>
                </a:lnTo>
                <a:lnTo>
                  <a:pt x="210324" y="4131"/>
                </a:lnTo>
                <a:lnTo>
                  <a:pt x="166945" y="16044"/>
                </a:lnTo>
                <a:lnTo>
                  <a:pt x="127000" y="35014"/>
                </a:lnTo>
                <a:lnTo>
                  <a:pt x="91212" y="60318"/>
                </a:lnTo>
                <a:lnTo>
                  <a:pt x="60307" y="91234"/>
                </a:lnTo>
                <a:lnTo>
                  <a:pt x="35009" y="127037"/>
                </a:lnTo>
                <a:lnTo>
                  <a:pt x="16042" y="167005"/>
                </a:lnTo>
                <a:lnTo>
                  <a:pt x="4131" y="210413"/>
                </a:lnTo>
                <a:lnTo>
                  <a:pt x="0" y="256539"/>
                </a:lnTo>
                <a:lnTo>
                  <a:pt x="0" y="2469896"/>
                </a:lnTo>
                <a:lnTo>
                  <a:pt x="4131" y="2516022"/>
                </a:lnTo>
                <a:lnTo>
                  <a:pt x="16042" y="2559430"/>
                </a:lnTo>
                <a:lnTo>
                  <a:pt x="35009" y="2599398"/>
                </a:lnTo>
                <a:lnTo>
                  <a:pt x="60307" y="2635201"/>
                </a:lnTo>
                <a:lnTo>
                  <a:pt x="91212" y="2666117"/>
                </a:lnTo>
                <a:lnTo>
                  <a:pt x="127000" y="2691421"/>
                </a:lnTo>
                <a:lnTo>
                  <a:pt x="166945" y="2710391"/>
                </a:lnTo>
                <a:lnTo>
                  <a:pt x="210324" y="2722304"/>
                </a:lnTo>
                <a:lnTo>
                  <a:pt x="256412" y="2726435"/>
                </a:lnTo>
                <a:lnTo>
                  <a:pt x="4842764" y="2726435"/>
                </a:lnTo>
                <a:lnTo>
                  <a:pt x="4888890" y="2722304"/>
                </a:lnTo>
                <a:lnTo>
                  <a:pt x="4932298" y="2710391"/>
                </a:lnTo>
                <a:lnTo>
                  <a:pt x="4972266" y="2691421"/>
                </a:lnTo>
                <a:lnTo>
                  <a:pt x="5008069" y="2666117"/>
                </a:lnTo>
                <a:lnTo>
                  <a:pt x="5038985" y="2635201"/>
                </a:lnTo>
                <a:lnTo>
                  <a:pt x="5064289" y="2599398"/>
                </a:lnTo>
                <a:lnTo>
                  <a:pt x="5083259" y="2559430"/>
                </a:lnTo>
                <a:lnTo>
                  <a:pt x="5095172" y="2516022"/>
                </a:lnTo>
                <a:lnTo>
                  <a:pt x="5099304" y="2469896"/>
                </a:lnTo>
                <a:lnTo>
                  <a:pt x="5099304" y="256539"/>
                </a:lnTo>
                <a:lnTo>
                  <a:pt x="5095172" y="210413"/>
                </a:lnTo>
                <a:lnTo>
                  <a:pt x="5083259" y="167005"/>
                </a:lnTo>
                <a:lnTo>
                  <a:pt x="5064289" y="127037"/>
                </a:lnTo>
                <a:lnTo>
                  <a:pt x="5038985" y="91234"/>
                </a:lnTo>
                <a:lnTo>
                  <a:pt x="5008069" y="60318"/>
                </a:lnTo>
                <a:lnTo>
                  <a:pt x="4972266" y="35014"/>
                </a:lnTo>
                <a:lnTo>
                  <a:pt x="4932298" y="16044"/>
                </a:lnTo>
                <a:lnTo>
                  <a:pt x="4888890" y="4131"/>
                </a:lnTo>
                <a:lnTo>
                  <a:pt x="4842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  <a:latin typeface="MullerNarrow-Light" pitchFamily="50" charset="-52"/>
              </a:rPr>
              <a:t>Лучший инновационный проект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accent1"/>
                </a:solidFill>
                <a:latin typeface="MullerNarrow-Light" pitchFamily="50" charset="-52"/>
              </a:rPr>
              <a:t>Профилактика когнитивных нарушений  с помощью интеллектуальных игр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05C27"/>
                </a:solidFill>
                <a:latin typeface="Muller Narrow Extra Bold"/>
              </a:rPr>
              <a:t>«Ментальное здоровье!»</a:t>
            </a:r>
            <a:endParaRPr dirty="0">
              <a:solidFill>
                <a:srgbClr val="F05C27"/>
              </a:solidFill>
            </a:endParaRPr>
          </a:p>
        </p:txBody>
      </p:sp>
      <p:sp>
        <p:nvSpPr>
          <p:cNvPr id="14" name="object 44"/>
          <p:cNvSpPr/>
          <p:nvPr/>
        </p:nvSpPr>
        <p:spPr>
          <a:xfrm>
            <a:off x="3419872" y="4293096"/>
            <a:ext cx="4608512" cy="1296144"/>
          </a:xfrm>
          <a:custGeom>
            <a:avLst/>
            <a:gdLst/>
            <a:ahLst/>
            <a:cxnLst/>
            <a:rect l="l" t="t" r="r" b="b"/>
            <a:pathLst>
              <a:path w="5099684" h="2726690">
                <a:moveTo>
                  <a:pt x="4842764" y="0"/>
                </a:moveTo>
                <a:lnTo>
                  <a:pt x="256412" y="0"/>
                </a:lnTo>
                <a:lnTo>
                  <a:pt x="210324" y="4131"/>
                </a:lnTo>
                <a:lnTo>
                  <a:pt x="166945" y="16044"/>
                </a:lnTo>
                <a:lnTo>
                  <a:pt x="127000" y="35014"/>
                </a:lnTo>
                <a:lnTo>
                  <a:pt x="91212" y="60318"/>
                </a:lnTo>
                <a:lnTo>
                  <a:pt x="60307" y="91234"/>
                </a:lnTo>
                <a:lnTo>
                  <a:pt x="35009" y="127037"/>
                </a:lnTo>
                <a:lnTo>
                  <a:pt x="16042" y="167005"/>
                </a:lnTo>
                <a:lnTo>
                  <a:pt x="4131" y="210413"/>
                </a:lnTo>
                <a:lnTo>
                  <a:pt x="0" y="256539"/>
                </a:lnTo>
                <a:lnTo>
                  <a:pt x="0" y="2469896"/>
                </a:lnTo>
                <a:lnTo>
                  <a:pt x="4131" y="2516022"/>
                </a:lnTo>
                <a:lnTo>
                  <a:pt x="16042" y="2559430"/>
                </a:lnTo>
                <a:lnTo>
                  <a:pt x="35009" y="2599398"/>
                </a:lnTo>
                <a:lnTo>
                  <a:pt x="60307" y="2635201"/>
                </a:lnTo>
                <a:lnTo>
                  <a:pt x="91212" y="2666117"/>
                </a:lnTo>
                <a:lnTo>
                  <a:pt x="127000" y="2691421"/>
                </a:lnTo>
                <a:lnTo>
                  <a:pt x="166945" y="2710391"/>
                </a:lnTo>
                <a:lnTo>
                  <a:pt x="210324" y="2722304"/>
                </a:lnTo>
                <a:lnTo>
                  <a:pt x="256412" y="2726435"/>
                </a:lnTo>
                <a:lnTo>
                  <a:pt x="4842764" y="2726435"/>
                </a:lnTo>
                <a:lnTo>
                  <a:pt x="4888890" y="2722304"/>
                </a:lnTo>
                <a:lnTo>
                  <a:pt x="4932298" y="2710391"/>
                </a:lnTo>
                <a:lnTo>
                  <a:pt x="4972266" y="2691421"/>
                </a:lnTo>
                <a:lnTo>
                  <a:pt x="5008069" y="2666117"/>
                </a:lnTo>
                <a:lnTo>
                  <a:pt x="5038985" y="2635201"/>
                </a:lnTo>
                <a:lnTo>
                  <a:pt x="5064289" y="2599398"/>
                </a:lnTo>
                <a:lnTo>
                  <a:pt x="5083259" y="2559430"/>
                </a:lnTo>
                <a:lnTo>
                  <a:pt x="5095172" y="2516022"/>
                </a:lnTo>
                <a:lnTo>
                  <a:pt x="5099304" y="2469896"/>
                </a:lnTo>
                <a:lnTo>
                  <a:pt x="5099304" y="256539"/>
                </a:lnTo>
                <a:lnTo>
                  <a:pt x="5095172" y="210413"/>
                </a:lnTo>
                <a:lnTo>
                  <a:pt x="5083259" y="167005"/>
                </a:lnTo>
                <a:lnTo>
                  <a:pt x="5064289" y="127037"/>
                </a:lnTo>
                <a:lnTo>
                  <a:pt x="5038985" y="91234"/>
                </a:lnTo>
                <a:lnTo>
                  <a:pt x="5008069" y="60318"/>
                </a:lnTo>
                <a:lnTo>
                  <a:pt x="4972266" y="35014"/>
                </a:lnTo>
                <a:lnTo>
                  <a:pt x="4932298" y="16044"/>
                </a:lnTo>
                <a:lnTo>
                  <a:pt x="4888890" y="4131"/>
                </a:lnTo>
                <a:lnTo>
                  <a:pt x="4842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  <a:latin typeface="MullerNarrow-Light" pitchFamily="50" charset="-52"/>
              </a:rPr>
              <a:t>Горбунова Анна Леонидовна,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/>
                </a:solidFill>
                <a:latin typeface="MullerNarrow-Light" pitchFamily="50" charset="-52"/>
              </a:rPr>
              <a:t>специалист по социальной реабилитации  стационарного отделения для граждан пожилого возраста и инвалидов</a:t>
            </a:r>
          </a:p>
          <a:p>
            <a:endParaRPr dirty="0"/>
          </a:p>
        </p:txBody>
      </p:sp>
      <p:pic>
        <p:nvPicPr>
          <p:cNvPr id="15" name="Рисунок 1" descr="подпись-в-письме">
            <a:extLst>
              <a:ext uri="{FF2B5EF4-FFF2-40B4-BE49-F238E27FC236}">
                <a16:creationId xmlns="" xmlns:a16="http://schemas.microsoft.com/office/drawing/2014/main" id="{4947A9DF-1C0C-6863-4072-DB885226E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17"/>
          <a:stretch/>
        </p:blipFill>
        <p:spPr bwMode="auto">
          <a:xfrm>
            <a:off x="3419872" y="6309320"/>
            <a:ext cx="1904758" cy="4437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236"/>
          <p:cNvSpPr/>
          <p:nvPr/>
        </p:nvSpPr>
        <p:spPr>
          <a:xfrm>
            <a:off x="8172400" y="1916832"/>
            <a:ext cx="792088" cy="648072"/>
          </a:xfrm>
          <a:custGeom>
            <a:avLst/>
            <a:gdLst/>
            <a:ahLst/>
            <a:cxnLst/>
            <a:rect l="0" t="0" r="r" b="b"/>
            <a:pathLst>
              <a:path w="846" h="903">
                <a:moveTo>
                  <a:pt x="816" y="844"/>
                </a:moveTo>
                <a:lnTo>
                  <a:pt x="641" y="844"/>
                </a:lnTo>
                <a:lnTo>
                  <a:pt x="641" y="799"/>
                </a:lnTo>
                <a:cubicBezTo>
                  <a:pt x="641" y="769"/>
                  <a:pt x="628" y="741"/>
                  <a:pt x="607" y="722"/>
                </a:cubicBezTo>
                <a:lnTo>
                  <a:pt x="621" y="716"/>
                </a:lnTo>
                <a:lnTo>
                  <a:pt x="670" y="781"/>
                </a:lnTo>
                <a:lnTo>
                  <a:pt x="719" y="716"/>
                </a:lnTo>
                <a:lnTo>
                  <a:pt x="787" y="742"/>
                </a:lnTo>
                <a:cubicBezTo>
                  <a:pt x="804" y="748"/>
                  <a:pt x="816" y="765"/>
                  <a:pt x="816" y="783"/>
                </a:cubicBezTo>
                <a:lnTo>
                  <a:pt x="816" y="844"/>
                </a:lnTo>
                <a:moveTo>
                  <a:pt x="612" y="873"/>
                </a:moveTo>
                <a:lnTo>
                  <a:pt x="554" y="873"/>
                </a:lnTo>
                <a:lnTo>
                  <a:pt x="554" y="815"/>
                </a:lnTo>
                <a:lnTo>
                  <a:pt x="525" y="815"/>
                </a:lnTo>
                <a:lnTo>
                  <a:pt x="525" y="873"/>
                </a:lnTo>
                <a:lnTo>
                  <a:pt x="464" y="873"/>
                </a:lnTo>
                <a:lnTo>
                  <a:pt x="453" y="817"/>
                </a:lnTo>
                <a:lnTo>
                  <a:pt x="469" y="784"/>
                </a:lnTo>
                <a:lnTo>
                  <a:pt x="500" y="809"/>
                </a:lnTo>
                <a:lnTo>
                  <a:pt x="544" y="721"/>
                </a:lnTo>
                <a:lnTo>
                  <a:pt x="569" y="732"/>
                </a:lnTo>
                <a:cubicBezTo>
                  <a:pt x="595" y="744"/>
                  <a:pt x="612" y="770"/>
                  <a:pt x="612" y="799"/>
                </a:cubicBezTo>
                <a:lnTo>
                  <a:pt x="612" y="873"/>
                </a:lnTo>
                <a:moveTo>
                  <a:pt x="234" y="799"/>
                </a:moveTo>
                <a:cubicBezTo>
                  <a:pt x="234" y="770"/>
                  <a:pt x="250" y="744"/>
                  <a:pt x="276" y="732"/>
                </a:cubicBezTo>
                <a:lnTo>
                  <a:pt x="301" y="721"/>
                </a:lnTo>
                <a:lnTo>
                  <a:pt x="345" y="809"/>
                </a:lnTo>
                <a:lnTo>
                  <a:pt x="376" y="784"/>
                </a:lnTo>
                <a:lnTo>
                  <a:pt x="393" y="817"/>
                </a:lnTo>
                <a:lnTo>
                  <a:pt x="382" y="873"/>
                </a:lnTo>
                <a:lnTo>
                  <a:pt x="321" y="873"/>
                </a:lnTo>
                <a:lnTo>
                  <a:pt x="321" y="815"/>
                </a:lnTo>
                <a:lnTo>
                  <a:pt x="292" y="815"/>
                </a:lnTo>
                <a:lnTo>
                  <a:pt x="292" y="873"/>
                </a:lnTo>
                <a:lnTo>
                  <a:pt x="234" y="873"/>
                </a:lnTo>
                <a:lnTo>
                  <a:pt x="234" y="799"/>
                </a:lnTo>
                <a:moveTo>
                  <a:pt x="29" y="844"/>
                </a:moveTo>
                <a:lnTo>
                  <a:pt x="29" y="783"/>
                </a:lnTo>
                <a:cubicBezTo>
                  <a:pt x="29" y="765"/>
                  <a:pt x="40" y="748"/>
                  <a:pt x="57" y="742"/>
                </a:cubicBezTo>
                <a:lnTo>
                  <a:pt x="126" y="716"/>
                </a:lnTo>
                <a:lnTo>
                  <a:pt x="175" y="781"/>
                </a:lnTo>
                <a:lnTo>
                  <a:pt x="224" y="716"/>
                </a:lnTo>
                <a:lnTo>
                  <a:pt x="239" y="722"/>
                </a:lnTo>
                <a:cubicBezTo>
                  <a:pt x="218" y="741"/>
                  <a:pt x="205" y="769"/>
                  <a:pt x="205" y="799"/>
                </a:cubicBezTo>
                <a:lnTo>
                  <a:pt x="205" y="844"/>
                </a:lnTo>
                <a:lnTo>
                  <a:pt x="29" y="844"/>
                </a:lnTo>
                <a:moveTo>
                  <a:pt x="175" y="699"/>
                </a:moveTo>
                <a:cubicBezTo>
                  <a:pt x="186" y="699"/>
                  <a:pt x="195" y="697"/>
                  <a:pt x="205" y="694"/>
                </a:cubicBezTo>
                <a:lnTo>
                  <a:pt x="175" y="733"/>
                </a:lnTo>
                <a:lnTo>
                  <a:pt x="145" y="694"/>
                </a:lnTo>
                <a:cubicBezTo>
                  <a:pt x="155" y="697"/>
                  <a:pt x="165" y="699"/>
                  <a:pt x="175" y="699"/>
                </a:cubicBezTo>
                <a:moveTo>
                  <a:pt x="73" y="581"/>
                </a:moveTo>
                <a:cubicBezTo>
                  <a:pt x="73" y="571"/>
                  <a:pt x="79" y="561"/>
                  <a:pt x="87" y="556"/>
                </a:cubicBezTo>
                <a:lnTo>
                  <a:pt x="87" y="608"/>
                </a:lnTo>
                <a:cubicBezTo>
                  <a:pt x="79" y="602"/>
                  <a:pt x="73" y="592"/>
                  <a:pt x="73" y="581"/>
                </a:cubicBezTo>
                <a:moveTo>
                  <a:pt x="116" y="348"/>
                </a:moveTo>
                <a:lnTo>
                  <a:pt x="179" y="325"/>
                </a:lnTo>
                <a:cubicBezTo>
                  <a:pt x="187" y="347"/>
                  <a:pt x="208" y="363"/>
                  <a:pt x="234" y="363"/>
                </a:cubicBezTo>
                <a:cubicBezTo>
                  <a:pt x="259" y="363"/>
                  <a:pt x="280" y="347"/>
                  <a:pt x="288" y="325"/>
                </a:cubicBezTo>
                <a:lnTo>
                  <a:pt x="318" y="336"/>
                </a:lnTo>
                <a:cubicBezTo>
                  <a:pt x="293" y="362"/>
                  <a:pt x="277" y="397"/>
                  <a:pt x="277" y="436"/>
                </a:cubicBezTo>
                <a:lnTo>
                  <a:pt x="277" y="441"/>
                </a:lnTo>
                <a:cubicBezTo>
                  <a:pt x="253" y="411"/>
                  <a:pt x="217" y="392"/>
                  <a:pt x="175" y="392"/>
                </a:cubicBezTo>
                <a:cubicBezTo>
                  <a:pt x="141" y="392"/>
                  <a:pt x="110" y="405"/>
                  <a:pt x="87" y="426"/>
                </a:cubicBezTo>
                <a:lnTo>
                  <a:pt x="87" y="389"/>
                </a:lnTo>
                <a:cubicBezTo>
                  <a:pt x="87" y="371"/>
                  <a:pt x="99" y="355"/>
                  <a:pt x="116" y="348"/>
                </a:cubicBezTo>
                <a:moveTo>
                  <a:pt x="234" y="305"/>
                </a:moveTo>
                <a:cubicBezTo>
                  <a:pt x="244" y="305"/>
                  <a:pt x="254" y="303"/>
                  <a:pt x="263" y="300"/>
                </a:cubicBezTo>
                <a:lnTo>
                  <a:pt x="263" y="305"/>
                </a:lnTo>
                <a:cubicBezTo>
                  <a:pt x="263" y="321"/>
                  <a:pt x="250" y="334"/>
                  <a:pt x="234" y="334"/>
                </a:cubicBezTo>
                <a:cubicBezTo>
                  <a:pt x="218" y="334"/>
                  <a:pt x="205" y="321"/>
                  <a:pt x="205" y="305"/>
                </a:cubicBezTo>
                <a:lnTo>
                  <a:pt x="205" y="300"/>
                </a:lnTo>
                <a:cubicBezTo>
                  <a:pt x="214" y="303"/>
                  <a:pt x="223" y="305"/>
                  <a:pt x="234" y="305"/>
                </a:cubicBezTo>
                <a:moveTo>
                  <a:pt x="131" y="189"/>
                </a:moveTo>
                <a:cubicBezTo>
                  <a:pt x="131" y="178"/>
                  <a:pt x="137" y="169"/>
                  <a:pt x="145" y="164"/>
                </a:cubicBezTo>
                <a:lnTo>
                  <a:pt x="145" y="214"/>
                </a:lnTo>
                <a:cubicBezTo>
                  <a:pt x="137" y="209"/>
                  <a:pt x="131" y="199"/>
                  <a:pt x="131" y="189"/>
                </a:cubicBezTo>
                <a:moveTo>
                  <a:pt x="234" y="29"/>
                </a:moveTo>
                <a:cubicBezTo>
                  <a:pt x="290" y="29"/>
                  <a:pt x="336" y="74"/>
                  <a:pt x="336" y="131"/>
                </a:cubicBezTo>
                <a:lnTo>
                  <a:pt x="336" y="139"/>
                </a:lnTo>
                <a:cubicBezTo>
                  <a:pt x="327" y="134"/>
                  <a:pt x="317" y="131"/>
                  <a:pt x="306" y="131"/>
                </a:cubicBezTo>
                <a:lnTo>
                  <a:pt x="161" y="131"/>
                </a:lnTo>
                <a:cubicBezTo>
                  <a:pt x="149" y="131"/>
                  <a:pt x="139" y="134"/>
                  <a:pt x="131" y="139"/>
                </a:cubicBezTo>
                <a:lnTo>
                  <a:pt x="131" y="131"/>
                </a:lnTo>
                <a:cubicBezTo>
                  <a:pt x="131" y="74"/>
                  <a:pt x="178" y="29"/>
                  <a:pt x="234" y="29"/>
                </a:cubicBezTo>
                <a:moveTo>
                  <a:pt x="321" y="214"/>
                </a:moveTo>
                <a:lnTo>
                  <a:pt x="321" y="164"/>
                </a:lnTo>
                <a:cubicBezTo>
                  <a:pt x="330" y="169"/>
                  <a:pt x="336" y="178"/>
                  <a:pt x="336" y="189"/>
                </a:cubicBezTo>
                <a:cubicBezTo>
                  <a:pt x="336" y="199"/>
                  <a:pt x="330" y="209"/>
                  <a:pt x="321" y="214"/>
                </a:cubicBezTo>
                <a:moveTo>
                  <a:pt x="234" y="276"/>
                </a:moveTo>
                <a:cubicBezTo>
                  <a:pt x="202" y="276"/>
                  <a:pt x="175" y="250"/>
                  <a:pt x="175" y="218"/>
                </a:cubicBezTo>
                <a:lnTo>
                  <a:pt x="175" y="160"/>
                </a:lnTo>
                <a:lnTo>
                  <a:pt x="292" y="160"/>
                </a:lnTo>
                <a:lnTo>
                  <a:pt x="292" y="218"/>
                </a:lnTo>
                <a:cubicBezTo>
                  <a:pt x="292" y="250"/>
                  <a:pt x="266" y="276"/>
                  <a:pt x="234" y="276"/>
                </a:cubicBezTo>
                <a:moveTo>
                  <a:pt x="429" y="320"/>
                </a:moveTo>
                <a:cubicBezTo>
                  <a:pt x="457" y="320"/>
                  <a:pt x="482" y="334"/>
                  <a:pt x="498" y="357"/>
                </a:cubicBezTo>
                <a:lnTo>
                  <a:pt x="501" y="361"/>
                </a:lnTo>
                <a:lnTo>
                  <a:pt x="505" y="363"/>
                </a:lnTo>
                <a:cubicBezTo>
                  <a:pt x="526" y="369"/>
                  <a:pt x="539" y="388"/>
                  <a:pt x="539" y="409"/>
                </a:cubicBezTo>
                <a:lnTo>
                  <a:pt x="539" y="488"/>
                </a:lnTo>
                <a:cubicBezTo>
                  <a:pt x="535" y="485"/>
                  <a:pt x="530" y="483"/>
                  <a:pt x="525" y="482"/>
                </a:cubicBezTo>
                <a:lnTo>
                  <a:pt x="525" y="451"/>
                </a:lnTo>
                <a:lnTo>
                  <a:pt x="510" y="451"/>
                </a:lnTo>
                <a:cubicBezTo>
                  <a:pt x="484" y="451"/>
                  <a:pt x="460" y="443"/>
                  <a:pt x="438" y="429"/>
                </a:cubicBezTo>
                <a:lnTo>
                  <a:pt x="423" y="418"/>
                </a:lnTo>
                <a:lnTo>
                  <a:pt x="407" y="429"/>
                </a:lnTo>
                <a:cubicBezTo>
                  <a:pt x="386" y="443"/>
                  <a:pt x="361" y="451"/>
                  <a:pt x="336" y="451"/>
                </a:cubicBezTo>
                <a:lnTo>
                  <a:pt x="321" y="451"/>
                </a:lnTo>
                <a:lnTo>
                  <a:pt x="321" y="482"/>
                </a:lnTo>
                <a:cubicBezTo>
                  <a:pt x="316" y="483"/>
                  <a:pt x="311" y="485"/>
                  <a:pt x="306" y="488"/>
                </a:cubicBezTo>
                <a:lnTo>
                  <a:pt x="306" y="436"/>
                </a:lnTo>
                <a:cubicBezTo>
                  <a:pt x="306" y="372"/>
                  <a:pt x="359" y="320"/>
                  <a:pt x="423" y="320"/>
                </a:cubicBezTo>
                <a:lnTo>
                  <a:pt x="429" y="320"/>
                </a:lnTo>
                <a:moveTo>
                  <a:pt x="612" y="305"/>
                </a:moveTo>
                <a:cubicBezTo>
                  <a:pt x="622" y="305"/>
                  <a:pt x="632" y="303"/>
                  <a:pt x="641" y="300"/>
                </a:cubicBezTo>
                <a:lnTo>
                  <a:pt x="641" y="305"/>
                </a:lnTo>
                <a:cubicBezTo>
                  <a:pt x="641" y="321"/>
                  <a:pt x="628" y="334"/>
                  <a:pt x="612" y="334"/>
                </a:cubicBezTo>
                <a:cubicBezTo>
                  <a:pt x="596" y="334"/>
                  <a:pt x="583" y="321"/>
                  <a:pt x="583" y="305"/>
                </a:cubicBezTo>
                <a:lnTo>
                  <a:pt x="583" y="300"/>
                </a:lnTo>
                <a:cubicBezTo>
                  <a:pt x="592" y="303"/>
                  <a:pt x="602" y="305"/>
                  <a:pt x="612" y="305"/>
                </a:cubicBezTo>
                <a:moveTo>
                  <a:pt x="510" y="189"/>
                </a:moveTo>
                <a:cubicBezTo>
                  <a:pt x="510" y="178"/>
                  <a:pt x="516" y="169"/>
                  <a:pt x="525" y="164"/>
                </a:cubicBezTo>
                <a:lnTo>
                  <a:pt x="525" y="214"/>
                </a:lnTo>
                <a:cubicBezTo>
                  <a:pt x="516" y="209"/>
                  <a:pt x="510" y="199"/>
                  <a:pt x="510" y="189"/>
                </a:cubicBezTo>
                <a:moveTo>
                  <a:pt x="612" y="29"/>
                </a:moveTo>
                <a:cubicBezTo>
                  <a:pt x="668" y="29"/>
                  <a:pt x="714" y="74"/>
                  <a:pt x="714" y="131"/>
                </a:cubicBezTo>
                <a:lnTo>
                  <a:pt x="714" y="139"/>
                </a:lnTo>
                <a:cubicBezTo>
                  <a:pt x="705" y="134"/>
                  <a:pt x="695" y="131"/>
                  <a:pt x="685" y="131"/>
                </a:cubicBezTo>
                <a:cubicBezTo>
                  <a:pt x="670" y="131"/>
                  <a:pt x="656" y="125"/>
                  <a:pt x="645" y="114"/>
                </a:cubicBezTo>
                <a:lnTo>
                  <a:pt x="628" y="97"/>
                </a:lnTo>
                <a:lnTo>
                  <a:pt x="611" y="109"/>
                </a:lnTo>
                <a:cubicBezTo>
                  <a:pt x="590" y="123"/>
                  <a:pt x="565" y="131"/>
                  <a:pt x="539" y="131"/>
                </a:cubicBezTo>
                <a:cubicBezTo>
                  <a:pt x="529" y="131"/>
                  <a:pt x="519" y="134"/>
                  <a:pt x="510" y="139"/>
                </a:cubicBezTo>
                <a:lnTo>
                  <a:pt x="510" y="131"/>
                </a:lnTo>
                <a:cubicBezTo>
                  <a:pt x="510" y="74"/>
                  <a:pt x="556" y="29"/>
                  <a:pt x="612" y="29"/>
                </a:cubicBezTo>
                <a:moveTo>
                  <a:pt x="699" y="214"/>
                </a:moveTo>
                <a:lnTo>
                  <a:pt x="699" y="164"/>
                </a:lnTo>
                <a:cubicBezTo>
                  <a:pt x="708" y="169"/>
                  <a:pt x="714" y="178"/>
                  <a:pt x="714" y="189"/>
                </a:cubicBezTo>
                <a:cubicBezTo>
                  <a:pt x="714" y="199"/>
                  <a:pt x="708" y="209"/>
                  <a:pt x="699" y="214"/>
                </a:cubicBezTo>
                <a:moveTo>
                  <a:pt x="612" y="276"/>
                </a:moveTo>
                <a:cubicBezTo>
                  <a:pt x="580" y="276"/>
                  <a:pt x="554" y="250"/>
                  <a:pt x="554" y="218"/>
                </a:cubicBezTo>
                <a:lnTo>
                  <a:pt x="554" y="159"/>
                </a:lnTo>
                <a:cubicBezTo>
                  <a:pt x="579" y="156"/>
                  <a:pt x="603" y="148"/>
                  <a:pt x="625" y="135"/>
                </a:cubicBezTo>
                <a:cubicBezTo>
                  <a:pt x="637" y="147"/>
                  <a:pt x="653" y="155"/>
                  <a:pt x="670" y="158"/>
                </a:cubicBezTo>
                <a:lnTo>
                  <a:pt x="670" y="218"/>
                </a:lnTo>
                <a:cubicBezTo>
                  <a:pt x="670" y="250"/>
                  <a:pt x="644" y="276"/>
                  <a:pt x="612" y="276"/>
                </a:cubicBezTo>
                <a:moveTo>
                  <a:pt x="757" y="389"/>
                </a:moveTo>
                <a:lnTo>
                  <a:pt x="757" y="426"/>
                </a:lnTo>
                <a:cubicBezTo>
                  <a:pt x="734" y="405"/>
                  <a:pt x="704" y="392"/>
                  <a:pt x="670" y="392"/>
                </a:cubicBezTo>
                <a:cubicBezTo>
                  <a:pt x="629" y="392"/>
                  <a:pt x="592" y="411"/>
                  <a:pt x="568" y="441"/>
                </a:cubicBezTo>
                <a:lnTo>
                  <a:pt x="568" y="409"/>
                </a:lnTo>
                <a:cubicBezTo>
                  <a:pt x="568" y="378"/>
                  <a:pt x="550" y="351"/>
                  <a:pt x="522" y="338"/>
                </a:cubicBezTo>
                <a:lnTo>
                  <a:pt x="557" y="325"/>
                </a:lnTo>
                <a:cubicBezTo>
                  <a:pt x="565" y="347"/>
                  <a:pt x="587" y="363"/>
                  <a:pt x="612" y="363"/>
                </a:cubicBezTo>
                <a:cubicBezTo>
                  <a:pt x="637" y="363"/>
                  <a:pt x="658" y="347"/>
                  <a:pt x="666" y="325"/>
                </a:cubicBezTo>
                <a:lnTo>
                  <a:pt x="729" y="348"/>
                </a:lnTo>
                <a:cubicBezTo>
                  <a:pt x="746" y="355"/>
                  <a:pt x="757" y="371"/>
                  <a:pt x="757" y="389"/>
                </a:cubicBezTo>
                <a:moveTo>
                  <a:pt x="757" y="608"/>
                </a:moveTo>
                <a:lnTo>
                  <a:pt x="757" y="556"/>
                </a:lnTo>
                <a:cubicBezTo>
                  <a:pt x="766" y="561"/>
                  <a:pt x="772" y="571"/>
                  <a:pt x="772" y="581"/>
                </a:cubicBezTo>
                <a:cubicBezTo>
                  <a:pt x="772" y="592"/>
                  <a:pt x="766" y="602"/>
                  <a:pt x="757" y="608"/>
                </a:cubicBezTo>
                <a:moveTo>
                  <a:pt x="670" y="670"/>
                </a:moveTo>
                <a:cubicBezTo>
                  <a:pt x="638" y="670"/>
                  <a:pt x="612" y="644"/>
                  <a:pt x="612" y="612"/>
                </a:cubicBezTo>
                <a:lnTo>
                  <a:pt x="612" y="552"/>
                </a:lnTo>
                <a:lnTo>
                  <a:pt x="728" y="552"/>
                </a:lnTo>
                <a:lnTo>
                  <a:pt x="728" y="612"/>
                </a:lnTo>
                <a:cubicBezTo>
                  <a:pt x="728" y="644"/>
                  <a:pt x="702" y="670"/>
                  <a:pt x="670" y="670"/>
                </a:cubicBezTo>
                <a:moveTo>
                  <a:pt x="641" y="694"/>
                </a:moveTo>
                <a:cubicBezTo>
                  <a:pt x="650" y="697"/>
                  <a:pt x="660" y="699"/>
                  <a:pt x="670" y="699"/>
                </a:cubicBezTo>
                <a:cubicBezTo>
                  <a:pt x="680" y="699"/>
                  <a:pt x="690" y="697"/>
                  <a:pt x="699" y="694"/>
                </a:cubicBezTo>
                <a:lnTo>
                  <a:pt x="670" y="733"/>
                </a:lnTo>
                <a:lnTo>
                  <a:pt x="641" y="694"/>
                </a:lnTo>
                <a:moveTo>
                  <a:pt x="583" y="608"/>
                </a:moveTo>
                <a:cubicBezTo>
                  <a:pt x="574" y="602"/>
                  <a:pt x="568" y="592"/>
                  <a:pt x="568" y="581"/>
                </a:cubicBezTo>
                <a:cubicBezTo>
                  <a:pt x="568" y="571"/>
                  <a:pt x="574" y="561"/>
                  <a:pt x="583" y="556"/>
                </a:cubicBezTo>
                <a:lnTo>
                  <a:pt x="583" y="608"/>
                </a:lnTo>
                <a:moveTo>
                  <a:pt x="772" y="523"/>
                </a:moveTo>
                <a:lnTo>
                  <a:pt x="772" y="531"/>
                </a:lnTo>
                <a:cubicBezTo>
                  <a:pt x="763" y="526"/>
                  <a:pt x="753" y="523"/>
                  <a:pt x="743" y="523"/>
                </a:cubicBezTo>
                <a:lnTo>
                  <a:pt x="597" y="523"/>
                </a:lnTo>
                <a:cubicBezTo>
                  <a:pt x="587" y="523"/>
                  <a:pt x="577" y="526"/>
                  <a:pt x="568" y="531"/>
                </a:cubicBezTo>
                <a:lnTo>
                  <a:pt x="568" y="523"/>
                </a:lnTo>
                <a:cubicBezTo>
                  <a:pt x="568" y="467"/>
                  <a:pt x="614" y="421"/>
                  <a:pt x="670" y="421"/>
                </a:cubicBezTo>
                <a:cubicBezTo>
                  <a:pt x="726" y="421"/>
                  <a:pt x="772" y="467"/>
                  <a:pt x="772" y="523"/>
                </a:cubicBezTo>
                <a:moveTo>
                  <a:pt x="525" y="552"/>
                </a:moveTo>
                <a:lnTo>
                  <a:pt x="525" y="513"/>
                </a:lnTo>
                <a:cubicBezTo>
                  <a:pt x="533" y="518"/>
                  <a:pt x="539" y="527"/>
                  <a:pt x="539" y="538"/>
                </a:cubicBezTo>
                <a:cubicBezTo>
                  <a:pt x="539" y="549"/>
                  <a:pt x="533" y="558"/>
                  <a:pt x="524" y="563"/>
                </a:cubicBezTo>
                <a:cubicBezTo>
                  <a:pt x="524" y="560"/>
                  <a:pt x="525" y="556"/>
                  <a:pt x="525" y="552"/>
                </a:cubicBezTo>
                <a:moveTo>
                  <a:pt x="443" y="725"/>
                </a:moveTo>
                <a:lnTo>
                  <a:pt x="471" y="688"/>
                </a:lnTo>
                <a:lnTo>
                  <a:pt x="518" y="709"/>
                </a:lnTo>
                <a:lnTo>
                  <a:pt x="491" y="764"/>
                </a:lnTo>
                <a:lnTo>
                  <a:pt x="443" y="725"/>
                </a:lnTo>
                <a:moveTo>
                  <a:pt x="375" y="688"/>
                </a:moveTo>
                <a:lnTo>
                  <a:pt x="403" y="725"/>
                </a:lnTo>
                <a:lnTo>
                  <a:pt x="355" y="764"/>
                </a:lnTo>
                <a:lnTo>
                  <a:pt x="328" y="709"/>
                </a:lnTo>
                <a:lnTo>
                  <a:pt x="375" y="688"/>
                </a:lnTo>
                <a:moveTo>
                  <a:pt x="423" y="626"/>
                </a:moveTo>
                <a:cubicBezTo>
                  <a:pt x="383" y="626"/>
                  <a:pt x="350" y="592"/>
                  <a:pt x="350" y="552"/>
                </a:cubicBezTo>
                <a:lnTo>
                  <a:pt x="350" y="479"/>
                </a:lnTo>
                <a:cubicBezTo>
                  <a:pt x="376" y="477"/>
                  <a:pt x="401" y="468"/>
                  <a:pt x="423" y="453"/>
                </a:cubicBezTo>
                <a:cubicBezTo>
                  <a:pt x="445" y="468"/>
                  <a:pt x="470" y="477"/>
                  <a:pt x="496" y="479"/>
                </a:cubicBezTo>
                <a:lnTo>
                  <a:pt x="496" y="552"/>
                </a:lnTo>
                <a:cubicBezTo>
                  <a:pt x="496" y="592"/>
                  <a:pt x="463" y="626"/>
                  <a:pt x="423" y="626"/>
                </a:cubicBezTo>
                <a:moveTo>
                  <a:pt x="452" y="665"/>
                </a:moveTo>
                <a:lnTo>
                  <a:pt x="423" y="704"/>
                </a:lnTo>
                <a:lnTo>
                  <a:pt x="394" y="665"/>
                </a:lnTo>
                <a:lnTo>
                  <a:pt x="394" y="651"/>
                </a:lnTo>
                <a:cubicBezTo>
                  <a:pt x="403" y="654"/>
                  <a:pt x="413" y="655"/>
                  <a:pt x="423" y="655"/>
                </a:cubicBezTo>
                <a:cubicBezTo>
                  <a:pt x="433" y="655"/>
                  <a:pt x="443" y="654"/>
                  <a:pt x="452" y="651"/>
                </a:cubicBezTo>
                <a:lnTo>
                  <a:pt x="452" y="665"/>
                </a:lnTo>
                <a:moveTo>
                  <a:pt x="263" y="556"/>
                </a:moveTo>
                <a:cubicBezTo>
                  <a:pt x="271" y="561"/>
                  <a:pt x="277" y="571"/>
                  <a:pt x="277" y="581"/>
                </a:cubicBezTo>
                <a:cubicBezTo>
                  <a:pt x="277" y="592"/>
                  <a:pt x="271" y="602"/>
                  <a:pt x="263" y="608"/>
                </a:cubicBezTo>
                <a:lnTo>
                  <a:pt x="263" y="556"/>
                </a:lnTo>
                <a:moveTo>
                  <a:pt x="322" y="563"/>
                </a:moveTo>
                <a:cubicBezTo>
                  <a:pt x="313" y="558"/>
                  <a:pt x="306" y="549"/>
                  <a:pt x="306" y="538"/>
                </a:cubicBezTo>
                <a:cubicBezTo>
                  <a:pt x="306" y="527"/>
                  <a:pt x="312" y="518"/>
                  <a:pt x="321" y="513"/>
                </a:cubicBezTo>
                <a:lnTo>
                  <a:pt x="321" y="552"/>
                </a:lnTo>
                <a:cubicBezTo>
                  <a:pt x="321" y="556"/>
                  <a:pt x="321" y="560"/>
                  <a:pt x="322" y="563"/>
                </a:cubicBezTo>
                <a:moveTo>
                  <a:pt x="175" y="421"/>
                </a:moveTo>
                <a:cubicBezTo>
                  <a:pt x="232" y="421"/>
                  <a:pt x="277" y="467"/>
                  <a:pt x="277" y="523"/>
                </a:cubicBezTo>
                <a:lnTo>
                  <a:pt x="277" y="531"/>
                </a:lnTo>
                <a:cubicBezTo>
                  <a:pt x="269" y="526"/>
                  <a:pt x="259" y="523"/>
                  <a:pt x="248" y="523"/>
                </a:cubicBezTo>
                <a:lnTo>
                  <a:pt x="246" y="523"/>
                </a:lnTo>
                <a:cubicBezTo>
                  <a:pt x="223" y="523"/>
                  <a:pt x="202" y="514"/>
                  <a:pt x="186" y="498"/>
                </a:cubicBezTo>
                <a:lnTo>
                  <a:pt x="175" y="488"/>
                </a:lnTo>
                <a:lnTo>
                  <a:pt x="165" y="498"/>
                </a:lnTo>
                <a:cubicBezTo>
                  <a:pt x="148" y="514"/>
                  <a:pt x="127" y="523"/>
                  <a:pt x="104" y="523"/>
                </a:cubicBezTo>
                <a:lnTo>
                  <a:pt x="102" y="523"/>
                </a:lnTo>
                <a:cubicBezTo>
                  <a:pt x="91" y="523"/>
                  <a:pt x="81" y="526"/>
                  <a:pt x="73" y="531"/>
                </a:cubicBezTo>
                <a:lnTo>
                  <a:pt x="73" y="523"/>
                </a:lnTo>
                <a:cubicBezTo>
                  <a:pt x="73" y="467"/>
                  <a:pt x="118" y="421"/>
                  <a:pt x="175" y="421"/>
                </a:cubicBezTo>
                <a:moveTo>
                  <a:pt x="116" y="612"/>
                </a:moveTo>
                <a:lnTo>
                  <a:pt x="116" y="551"/>
                </a:lnTo>
                <a:cubicBezTo>
                  <a:pt x="138" y="549"/>
                  <a:pt x="158" y="541"/>
                  <a:pt x="175" y="528"/>
                </a:cubicBezTo>
                <a:cubicBezTo>
                  <a:pt x="192" y="541"/>
                  <a:pt x="212" y="549"/>
                  <a:pt x="234" y="551"/>
                </a:cubicBezTo>
                <a:lnTo>
                  <a:pt x="234" y="612"/>
                </a:lnTo>
                <a:cubicBezTo>
                  <a:pt x="234" y="644"/>
                  <a:pt x="208" y="670"/>
                  <a:pt x="175" y="670"/>
                </a:cubicBezTo>
                <a:cubicBezTo>
                  <a:pt x="142" y="670"/>
                  <a:pt x="116" y="644"/>
                  <a:pt x="116" y="612"/>
                </a:cubicBezTo>
                <a:moveTo>
                  <a:pt x="270" y="703"/>
                </a:moveTo>
                <a:lnTo>
                  <a:pt x="234" y="689"/>
                </a:lnTo>
                <a:lnTo>
                  <a:pt x="234" y="676"/>
                </a:lnTo>
                <a:cubicBezTo>
                  <a:pt x="245" y="667"/>
                  <a:pt x="253" y="654"/>
                  <a:pt x="258" y="640"/>
                </a:cubicBezTo>
                <a:cubicBezTo>
                  <a:pt x="283" y="635"/>
                  <a:pt x="303" y="615"/>
                  <a:pt x="306" y="588"/>
                </a:cubicBezTo>
                <a:cubicBezTo>
                  <a:pt x="313" y="592"/>
                  <a:pt x="322" y="595"/>
                  <a:pt x="331" y="596"/>
                </a:cubicBezTo>
                <a:cubicBezTo>
                  <a:pt x="338" y="613"/>
                  <a:pt x="350" y="627"/>
                  <a:pt x="365" y="637"/>
                </a:cubicBezTo>
                <a:lnTo>
                  <a:pt x="365" y="660"/>
                </a:lnTo>
                <a:lnTo>
                  <a:pt x="270" y="703"/>
                </a:lnTo>
                <a:moveTo>
                  <a:pt x="428" y="801"/>
                </a:moveTo>
                <a:lnTo>
                  <a:pt x="417" y="801"/>
                </a:lnTo>
                <a:lnTo>
                  <a:pt x="399" y="765"/>
                </a:lnTo>
                <a:lnTo>
                  <a:pt x="423" y="747"/>
                </a:lnTo>
                <a:lnTo>
                  <a:pt x="446" y="765"/>
                </a:lnTo>
                <a:lnTo>
                  <a:pt x="428" y="801"/>
                </a:lnTo>
                <a:moveTo>
                  <a:pt x="420" y="830"/>
                </a:moveTo>
                <a:lnTo>
                  <a:pt x="425" y="830"/>
                </a:lnTo>
                <a:lnTo>
                  <a:pt x="434" y="873"/>
                </a:lnTo>
                <a:lnTo>
                  <a:pt x="411" y="873"/>
                </a:lnTo>
                <a:lnTo>
                  <a:pt x="420" y="830"/>
                </a:lnTo>
                <a:moveTo>
                  <a:pt x="612" y="689"/>
                </a:moveTo>
                <a:lnTo>
                  <a:pt x="576" y="703"/>
                </a:lnTo>
                <a:lnTo>
                  <a:pt x="481" y="660"/>
                </a:lnTo>
                <a:lnTo>
                  <a:pt x="481" y="637"/>
                </a:lnTo>
                <a:cubicBezTo>
                  <a:pt x="496" y="627"/>
                  <a:pt x="507" y="613"/>
                  <a:pt x="515" y="596"/>
                </a:cubicBezTo>
                <a:cubicBezTo>
                  <a:pt x="524" y="595"/>
                  <a:pt x="532" y="592"/>
                  <a:pt x="540" y="588"/>
                </a:cubicBezTo>
                <a:cubicBezTo>
                  <a:pt x="543" y="614"/>
                  <a:pt x="562" y="635"/>
                  <a:pt x="588" y="640"/>
                </a:cubicBezTo>
                <a:cubicBezTo>
                  <a:pt x="592" y="654"/>
                  <a:pt x="601" y="667"/>
                  <a:pt x="612" y="676"/>
                </a:cubicBezTo>
                <a:lnTo>
                  <a:pt x="612" y="689"/>
                </a:lnTo>
                <a:moveTo>
                  <a:pt x="845" y="783"/>
                </a:moveTo>
                <a:cubicBezTo>
                  <a:pt x="845" y="753"/>
                  <a:pt x="826" y="725"/>
                  <a:pt x="797" y="715"/>
                </a:cubicBezTo>
                <a:lnTo>
                  <a:pt x="728" y="689"/>
                </a:lnTo>
                <a:lnTo>
                  <a:pt x="728" y="676"/>
                </a:lnTo>
                <a:cubicBezTo>
                  <a:pt x="739" y="667"/>
                  <a:pt x="748" y="654"/>
                  <a:pt x="753" y="640"/>
                </a:cubicBezTo>
                <a:cubicBezTo>
                  <a:pt x="780" y="635"/>
                  <a:pt x="801" y="611"/>
                  <a:pt x="801" y="581"/>
                </a:cubicBezTo>
                <a:lnTo>
                  <a:pt x="801" y="523"/>
                </a:lnTo>
                <a:cubicBezTo>
                  <a:pt x="801" y="502"/>
                  <a:pt x="796" y="481"/>
                  <a:pt x="786" y="464"/>
                </a:cubicBezTo>
                <a:lnTo>
                  <a:pt x="786" y="389"/>
                </a:lnTo>
                <a:cubicBezTo>
                  <a:pt x="786" y="359"/>
                  <a:pt x="767" y="332"/>
                  <a:pt x="739" y="321"/>
                </a:cubicBezTo>
                <a:lnTo>
                  <a:pt x="670" y="295"/>
                </a:lnTo>
                <a:lnTo>
                  <a:pt x="670" y="283"/>
                </a:lnTo>
                <a:cubicBezTo>
                  <a:pt x="681" y="273"/>
                  <a:pt x="690" y="260"/>
                  <a:pt x="694" y="246"/>
                </a:cubicBezTo>
                <a:cubicBezTo>
                  <a:pt x="722" y="241"/>
                  <a:pt x="743" y="217"/>
                  <a:pt x="743" y="189"/>
                </a:cubicBezTo>
                <a:lnTo>
                  <a:pt x="743" y="131"/>
                </a:lnTo>
                <a:cubicBezTo>
                  <a:pt x="743" y="58"/>
                  <a:pt x="684" y="0"/>
                  <a:pt x="612" y="0"/>
                </a:cubicBezTo>
                <a:cubicBezTo>
                  <a:pt x="540" y="0"/>
                  <a:pt x="481" y="58"/>
                  <a:pt x="481" y="131"/>
                </a:cubicBezTo>
                <a:lnTo>
                  <a:pt x="481" y="189"/>
                </a:lnTo>
                <a:cubicBezTo>
                  <a:pt x="481" y="217"/>
                  <a:pt x="502" y="241"/>
                  <a:pt x="529" y="246"/>
                </a:cubicBezTo>
                <a:cubicBezTo>
                  <a:pt x="534" y="260"/>
                  <a:pt x="543" y="273"/>
                  <a:pt x="554" y="283"/>
                </a:cubicBezTo>
                <a:lnTo>
                  <a:pt x="554" y="295"/>
                </a:lnTo>
                <a:lnTo>
                  <a:pt x="499" y="316"/>
                </a:lnTo>
                <a:cubicBezTo>
                  <a:pt x="479" y="300"/>
                  <a:pt x="455" y="291"/>
                  <a:pt x="429" y="291"/>
                </a:cubicBezTo>
                <a:lnTo>
                  <a:pt x="423" y="291"/>
                </a:lnTo>
                <a:cubicBezTo>
                  <a:pt x="393" y="291"/>
                  <a:pt x="366" y="299"/>
                  <a:pt x="343" y="314"/>
                </a:cubicBezTo>
                <a:lnTo>
                  <a:pt x="292" y="295"/>
                </a:lnTo>
                <a:lnTo>
                  <a:pt x="292" y="283"/>
                </a:lnTo>
                <a:cubicBezTo>
                  <a:pt x="303" y="273"/>
                  <a:pt x="311" y="260"/>
                  <a:pt x="316" y="246"/>
                </a:cubicBezTo>
                <a:cubicBezTo>
                  <a:pt x="344" y="241"/>
                  <a:pt x="365" y="217"/>
                  <a:pt x="365" y="189"/>
                </a:cubicBezTo>
                <a:lnTo>
                  <a:pt x="365" y="131"/>
                </a:lnTo>
                <a:cubicBezTo>
                  <a:pt x="365" y="58"/>
                  <a:pt x="306" y="0"/>
                  <a:pt x="234" y="0"/>
                </a:cubicBezTo>
                <a:cubicBezTo>
                  <a:pt x="161" y="0"/>
                  <a:pt x="102" y="58"/>
                  <a:pt x="102" y="131"/>
                </a:cubicBezTo>
                <a:lnTo>
                  <a:pt x="102" y="189"/>
                </a:lnTo>
                <a:cubicBezTo>
                  <a:pt x="102" y="217"/>
                  <a:pt x="123" y="241"/>
                  <a:pt x="150" y="246"/>
                </a:cubicBezTo>
                <a:cubicBezTo>
                  <a:pt x="155" y="260"/>
                  <a:pt x="164" y="273"/>
                  <a:pt x="175" y="283"/>
                </a:cubicBezTo>
                <a:lnTo>
                  <a:pt x="175" y="295"/>
                </a:lnTo>
                <a:lnTo>
                  <a:pt x="105" y="321"/>
                </a:lnTo>
                <a:cubicBezTo>
                  <a:pt x="77" y="332"/>
                  <a:pt x="58" y="359"/>
                  <a:pt x="58" y="389"/>
                </a:cubicBezTo>
                <a:lnTo>
                  <a:pt x="58" y="464"/>
                </a:lnTo>
                <a:cubicBezTo>
                  <a:pt x="49" y="481"/>
                  <a:pt x="44" y="502"/>
                  <a:pt x="44" y="523"/>
                </a:cubicBezTo>
                <a:lnTo>
                  <a:pt x="44" y="581"/>
                </a:lnTo>
                <a:cubicBezTo>
                  <a:pt x="44" y="611"/>
                  <a:pt x="65" y="635"/>
                  <a:pt x="92" y="640"/>
                </a:cubicBezTo>
                <a:cubicBezTo>
                  <a:pt x="97" y="654"/>
                  <a:pt x="105" y="667"/>
                  <a:pt x="116" y="676"/>
                </a:cubicBezTo>
                <a:lnTo>
                  <a:pt x="116" y="689"/>
                </a:lnTo>
                <a:lnTo>
                  <a:pt x="47" y="715"/>
                </a:lnTo>
                <a:cubicBezTo>
                  <a:pt x="19" y="725"/>
                  <a:pt x="0" y="753"/>
                  <a:pt x="0" y="783"/>
                </a:cubicBezTo>
                <a:lnTo>
                  <a:pt x="0" y="873"/>
                </a:lnTo>
                <a:lnTo>
                  <a:pt x="205" y="873"/>
                </a:lnTo>
                <a:lnTo>
                  <a:pt x="205" y="902"/>
                </a:lnTo>
                <a:lnTo>
                  <a:pt x="641" y="902"/>
                </a:lnTo>
                <a:lnTo>
                  <a:pt x="641" y="873"/>
                </a:lnTo>
                <a:lnTo>
                  <a:pt x="845" y="873"/>
                </a:lnTo>
                <a:lnTo>
                  <a:pt x="845" y="7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Freeform 37"/>
          <p:cNvSpPr/>
          <p:nvPr/>
        </p:nvSpPr>
        <p:spPr>
          <a:xfrm>
            <a:off x="8172400" y="2996952"/>
            <a:ext cx="720080" cy="720080"/>
          </a:xfrm>
          <a:custGeom>
            <a:avLst/>
            <a:gdLst/>
            <a:ahLst/>
            <a:cxnLst/>
            <a:rect l="0" t="0" r="r" b="b"/>
            <a:pathLst>
              <a:path w="1386" h="1614">
                <a:moveTo>
                  <a:pt x="1320" y="1548"/>
                </a:moveTo>
                <a:lnTo>
                  <a:pt x="740" y="1548"/>
                </a:lnTo>
                <a:lnTo>
                  <a:pt x="740" y="1290"/>
                </a:lnTo>
                <a:lnTo>
                  <a:pt x="1320" y="1290"/>
                </a:lnTo>
                <a:lnTo>
                  <a:pt x="1320" y="1548"/>
                </a:lnTo>
                <a:moveTo>
                  <a:pt x="547" y="1000"/>
                </a:moveTo>
                <a:cubicBezTo>
                  <a:pt x="529" y="1000"/>
                  <a:pt x="514" y="1015"/>
                  <a:pt x="514" y="1033"/>
                </a:cubicBezTo>
                <a:lnTo>
                  <a:pt x="514" y="1548"/>
                </a:lnTo>
                <a:lnTo>
                  <a:pt x="386" y="1548"/>
                </a:lnTo>
                <a:lnTo>
                  <a:pt x="386" y="645"/>
                </a:lnTo>
                <a:cubicBezTo>
                  <a:pt x="385" y="632"/>
                  <a:pt x="378" y="620"/>
                  <a:pt x="366" y="615"/>
                </a:cubicBezTo>
                <a:cubicBezTo>
                  <a:pt x="354" y="610"/>
                  <a:pt x="340" y="613"/>
                  <a:pt x="330" y="622"/>
                </a:cubicBezTo>
                <a:lnTo>
                  <a:pt x="202" y="752"/>
                </a:lnTo>
                <a:cubicBezTo>
                  <a:pt x="189" y="764"/>
                  <a:pt x="189" y="784"/>
                  <a:pt x="202" y="797"/>
                </a:cubicBezTo>
                <a:lnTo>
                  <a:pt x="307" y="907"/>
                </a:lnTo>
                <a:lnTo>
                  <a:pt x="252" y="983"/>
                </a:lnTo>
                <a:lnTo>
                  <a:pt x="108" y="839"/>
                </a:lnTo>
                <a:cubicBezTo>
                  <a:pt x="71" y="803"/>
                  <a:pt x="70" y="744"/>
                  <a:pt x="105" y="705"/>
                </a:cubicBezTo>
                <a:lnTo>
                  <a:pt x="303" y="484"/>
                </a:lnTo>
                <a:lnTo>
                  <a:pt x="398" y="484"/>
                </a:lnTo>
                <a:lnTo>
                  <a:pt x="486" y="659"/>
                </a:lnTo>
                <a:cubicBezTo>
                  <a:pt x="494" y="676"/>
                  <a:pt x="513" y="682"/>
                  <a:pt x="529" y="674"/>
                </a:cubicBezTo>
                <a:cubicBezTo>
                  <a:pt x="535" y="671"/>
                  <a:pt x="540" y="665"/>
                  <a:pt x="543" y="659"/>
                </a:cubicBezTo>
                <a:lnTo>
                  <a:pt x="636" y="473"/>
                </a:lnTo>
                <a:lnTo>
                  <a:pt x="1023" y="206"/>
                </a:lnTo>
                <a:lnTo>
                  <a:pt x="1081" y="283"/>
                </a:lnTo>
                <a:lnTo>
                  <a:pt x="657" y="587"/>
                </a:lnTo>
                <a:cubicBezTo>
                  <a:pt x="648" y="593"/>
                  <a:pt x="643" y="602"/>
                  <a:pt x="643" y="613"/>
                </a:cubicBezTo>
                <a:lnTo>
                  <a:pt x="643" y="839"/>
                </a:lnTo>
                <a:cubicBezTo>
                  <a:pt x="643" y="857"/>
                  <a:pt x="658" y="871"/>
                  <a:pt x="676" y="871"/>
                </a:cubicBezTo>
                <a:lnTo>
                  <a:pt x="901" y="871"/>
                </a:lnTo>
                <a:cubicBezTo>
                  <a:pt x="954" y="871"/>
                  <a:pt x="998" y="915"/>
                  <a:pt x="998" y="968"/>
                </a:cubicBezTo>
                <a:lnTo>
                  <a:pt x="998" y="1226"/>
                </a:lnTo>
                <a:lnTo>
                  <a:pt x="869" y="1226"/>
                </a:lnTo>
                <a:lnTo>
                  <a:pt x="869" y="1033"/>
                </a:lnTo>
                <a:cubicBezTo>
                  <a:pt x="869" y="1015"/>
                  <a:pt x="854" y="1000"/>
                  <a:pt x="837" y="1000"/>
                </a:cubicBezTo>
                <a:lnTo>
                  <a:pt x="547" y="1000"/>
                </a:lnTo>
                <a:moveTo>
                  <a:pt x="321" y="830"/>
                </a:moveTo>
                <a:lnTo>
                  <a:pt x="270" y="775"/>
                </a:lnTo>
                <a:lnTo>
                  <a:pt x="321" y="723"/>
                </a:lnTo>
                <a:lnTo>
                  <a:pt x="321" y="830"/>
                </a:lnTo>
                <a:moveTo>
                  <a:pt x="559" y="484"/>
                </a:moveTo>
                <a:lnTo>
                  <a:pt x="514" y="573"/>
                </a:lnTo>
                <a:lnTo>
                  <a:pt x="470" y="484"/>
                </a:lnTo>
                <a:lnTo>
                  <a:pt x="559" y="484"/>
                </a:lnTo>
                <a:moveTo>
                  <a:pt x="321" y="258"/>
                </a:moveTo>
                <a:cubicBezTo>
                  <a:pt x="321" y="169"/>
                  <a:pt x="393" y="97"/>
                  <a:pt x="482" y="97"/>
                </a:cubicBezTo>
                <a:cubicBezTo>
                  <a:pt x="571" y="97"/>
                  <a:pt x="643" y="169"/>
                  <a:pt x="643" y="258"/>
                </a:cubicBezTo>
                <a:cubicBezTo>
                  <a:pt x="643" y="347"/>
                  <a:pt x="571" y="419"/>
                  <a:pt x="482" y="419"/>
                </a:cubicBezTo>
                <a:cubicBezTo>
                  <a:pt x="393" y="419"/>
                  <a:pt x="321" y="347"/>
                  <a:pt x="321" y="258"/>
                </a:cubicBezTo>
                <a:moveTo>
                  <a:pt x="1353" y="1226"/>
                </a:moveTo>
                <a:lnTo>
                  <a:pt x="1062" y="1226"/>
                </a:lnTo>
                <a:lnTo>
                  <a:pt x="1062" y="968"/>
                </a:lnTo>
                <a:cubicBezTo>
                  <a:pt x="1062" y="879"/>
                  <a:pt x="990" y="807"/>
                  <a:pt x="901" y="807"/>
                </a:cubicBezTo>
                <a:lnTo>
                  <a:pt x="708" y="807"/>
                </a:lnTo>
                <a:lnTo>
                  <a:pt x="708" y="629"/>
                </a:lnTo>
                <a:lnTo>
                  <a:pt x="1145" y="317"/>
                </a:lnTo>
                <a:cubicBezTo>
                  <a:pt x="1152" y="312"/>
                  <a:pt x="1157" y="304"/>
                  <a:pt x="1159" y="295"/>
                </a:cubicBezTo>
                <a:cubicBezTo>
                  <a:pt x="1160" y="287"/>
                  <a:pt x="1158" y="278"/>
                  <a:pt x="1152" y="271"/>
                </a:cubicBezTo>
                <a:lnTo>
                  <a:pt x="1056" y="142"/>
                </a:lnTo>
                <a:cubicBezTo>
                  <a:pt x="1045" y="128"/>
                  <a:pt x="1026" y="125"/>
                  <a:pt x="1012" y="135"/>
                </a:cubicBezTo>
                <a:lnTo>
                  <a:pt x="681" y="364"/>
                </a:lnTo>
                <a:cubicBezTo>
                  <a:pt x="740" y="254"/>
                  <a:pt x="698" y="117"/>
                  <a:pt x="588" y="59"/>
                </a:cubicBezTo>
                <a:cubicBezTo>
                  <a:pt x="478" y="0"/>
                  <a:pt x="341" y="42"/>
                  <a:pt x="283" y="152"/>
                </a:cubicBezTo>
                <a:cubicBezTo>
                  <a:pt x="236" y="241"/>
                  <a:pt x="253" y="349"/>
                  <a:pt x="325" y="419"/>
                </a:cubicBezTo>
                <a:lnTo>
                  <a:pt x="289" y="419"/>
                </a:lnTo>
                <a:cubicBezTo>
                  <a:pt x="280" y="419"/>
                  <a:pt x="271" y="423"/>
                  <a:pt x="265" y="430"/>
                </a:cubicBezTo>
                <a:lnTo>
                  <a:pt x="57" y="661"/>
                </a:lnTo>
                <a:cubicBezTo>
                  <a:pt x="0" y="726"/>
                  <a:pt x="3" y="824"/>
                  <a:pt x="63" y="884"/>
                </a:cubicBezTo>
                <a:lnTo>
                  <a:pt x="234" y="1055"/>
                </a:lnTo>
                <a:cubicBezTo>
                  <a:pt x="240" y="1062"/>
                  <a:pt x="250" y="1066"/>
                  <a:pt x="259" y="1065"/>
                </a:cubicBezTo>
                <a:cubicBezTo>
                  <a:pt x="269" y="1064"/>
                  <a:pt x="278" y="1059"/>
                  <a:pt x="283" y="1051"/>
                </a:cubicBezTo>
                <a:lnTo>
                  <a:pt x="321" y="997"/>
                </a:lnTo>
                <a:lnTo>
                  <a:pt x="321" y="1580"/>
                </a:lnTo>
                <a:cubicBezTo>
                  <a:pt x="321" y="1598"/>
                  <a:pt x="336" y="1613"/>
                  <a:pt x="353" y="1613"/>
                </a:cubicBezTo>
                <a:lnTo>
                  <a:pt x="547" y="1613"/>
                </a:lnTo>
                <a:cubicBezTo>
                  <a:pt x="564" y="1613"/>
                  <a:pt x="579" y="1598"/>
                  <a:pt x="579" y="1580"/>
                </a:cubicBezTo>
                <a:lnTo>
                  <a:pt x="579" y="1065"/>
                </a:lnTo>
                <a:lnTo>
                  <a:pt x="804" y="1065"/>
                </a:lnTo>
                <a:lnTo>
                  <a:pt x="804" y="1226"/>
                </a:lnTo>
                <a:lnTo>
                  <a:pt x="708" y="1226"/>
                </a:lnTo>
                <a:cubicBezTo>
                  <a:pt x="690" y="1226"/>
                  <a:pt x="676" y="1240"/>
                  <a:pt x="676" y="1258"/>
                </a:cubicBezTo>
                <a:lnTo>
                  <a:pt x="676" y="1580"/>
                </a:lnTo>
                <a:cubicBezTo>
                  <a:pt x="676" y="1598"/>
                  <a:pt x="690" y="1613"/>
                  <a:pt x="708" y="1613"/>
                </a:cubicBezTo>
                <a:lnTo>
                  <a:pt x="1353" y="1613"/>
                </a:lnTo>
                <a:cubicBezTo>
                  <a:pt x="1371" y="1613"/>
                  <a:pt x="1385" y="1598"/>
                  <a:pt x="1385" y="1580"/>
                </a:cubicBezTo>
                <a:lnTo>
                  <a:pt x="1385" y="1258"/>
                </a:lnTo>
                <a:cubicBezTo>
                  <a:pt x="1385" y="1240"/>
                  <a:pt x="1371" y="1226"/>
                  <a:pt x="1353" y="1226"/>
                </a:cubicBezTo>
                <a:close/>
              </a:path>
            </a:pathLst>
          </a:custGeom>
          <a:solidFill>
            <a:srgbClr val="E95727"/>
          </a:solidFill>
          <a:ln>
            <a:noFill/>
          </a:ln>
        </p:spPr>
      </p:sp>
      <p:sp>
        <p:nvSpPr>
          <p:cNvPr id="22" name="Freeform 38"/>
          <p:cNvSpPr/>
          <p:nvPr/>
        </p:nvSpPr>
        <p:spPr>
          <a:xfrm>
            <a:off x="8676456" y="2852936"/>
            <a:ext cx="209520" cy="209520"/>
          </a:xfrm>
          <a:custGeom>
            <a:avLst/>
            <a:gdLst/>
            <a:ahLst/>
            <a:cxnLst/>
            <a:rect l="0" t="0" r="r" b="b"/>
            <a:pathLst>
              <a:path w="582" h="582">
                <a:moveTo>
                  <a:pt x="291" y="416"/>
                </a:moveTo>
                <a:cubicBezTo>
                  <a:pt x="263" y="363"/>
                  <a:pt x="220" y="319"/>
                  <a:pt x="166" y="291"/>
                </a:cubicBezTo>
                <a:cubicBezTo>
                  <a:pt x="220" y="263"/>
                  <a:pt x="263" y="220"/>
                  <a:pt x="291" y="165"/>
                </a:cubicBezTo>
                <a:cubicBezTo>
                  <a:pt x="319" y="220"/>
                  <a:pt x="363" y="263"/>
                  <a:pt x="416" y="291"/>
                </a:cubicBezTo>
                <a:cubicBezTo>
                  <a:pt x="363" y="319"/>
                  <a:pt x="319" y="363"/>
                  <a:pt x="291" y="416"/>
                </a:cubicBezTo>
                <a:moveTo>
                  <a:pt x="549" y="259"/>
                </a:moveTo>
                <a:cubicBezTo>
                  <a:pt x="424" y="259"/>
                  <a:pt x="323" y="157"/>
                  <a:pt x="323" y="32"/>
                </a:cubicBezTo>
                <a:cubicBezTo>
                  <a:pt x="323" y="15"/>
                  <a:pt x="309" y="0"/>
                  <a:pt x="291" y="0"/>
                </a:cubicBezTo>
                <a:cubicBezTo>
                  <a:pt x="273" y="0"/>
                  <a:pt x="259" y="15"/>
                  <a:pt x="259" y="32"/>
                </a:cubicBezTo>
                <a:cubicBezTo>
                  <a:pt x="259" y="157"/>
                  <a:pt x="158" y="259"/>
                  <a:pt x="32" y="259"/>
                </a:cubicBezTo>
                <a:cubicBezTo>
                  <a:pt x="15" y="259"/>
                  <a:pt x="0" y="273"/>
                  <a:pt x="0" y="291"/>
                </a:cubicBezTo>
                <a:cubicBezTo>
                  <a:pt x="0" y="309"/>
                  <a:pt x="15" y="323"/>
                  <a:pt x="32" y="323"/>
                </a:cubicBezTo>
                <a:cubicBezTo>
                  <a:pt x="158" y="323"/>
                  <a:pt x="259" y="424"/>
                  <a:pt x="259" y="549"/>
                </a:cubicBezTo>
                <a:cubicBezTo>
                  <a:pt x="259" y="567"/>
                  <a:pt x="273" y="581"/>
                  <a:pt x="291" y="581"/>
                </a:cubicBezTo>
                <a:cubicBezTo>
                  <a:pt x="309" y="581"/>
                  <a:pt x="323" y="567"/>
                  <a:pt x="323" y="549"/>
                </a:cubicBezTo>
                <a:cubicBezTo>
                  <a:pt x="323" y="424"/>
                  <a:pt x="424" y="323"/>
                  <a:pt x="549" y="323"/>
                </a:cubicBezTo>
                <a:cubicBezTo>
                  <a:pt x="567" y="323"/>
                  <a:pt x="581" y="309"/>
                  <a:pt x="581" y="291"/>
                </a:cubicBezTo>
                <a:cubicBezTo>
                  <a:pt x="581" y="273"/>
                  <a:pt x="567" y="259"/>
                  <a:pt x="549" y="259"/>
                </a:cubicBezTo>
                <a:close/>
              </a:path>
            </a:pathLst>
          </a:custGeom>
          <a:solidFill>
            <a:srgbClr val="E95727"/>
          </a:solidFill>
          <a:ln>
            <a:noFill/>
          </a:ln>
        </p:spPr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A41AE57-D59D-C644-B301-C2CAAA2B3B0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4293096"/>
            <a:ext cx="787648" cy="7876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C63CCBE-DC2F-7747-BE3C-CB49E2814D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5805264"/>
            <a:ext cx="643632" cy="71259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76256" y="5877272"/>
            <a:ext cx="720080" cy="701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80728"/>
            <a:ext cx="9144000" cy="5877272"/>
          </a:xfrm>
          <a:custGeom>
            <a:avLst/>
            <a:gdLst/>
            <a:ahLst/>
            <a:cxnLst/>
            <a:rect l="l" t="t" r="r" b="b"/>
            <a:pathLst>
              <a:path w="12192000" h="5501640">
                <a:moveTo>
                  <a:pt x="12192000" y="0"/>
                </a:moveTo>
                <a:lnTo>
                  <a:pt x="0" y="0"/>
                </a:lnTo>
                <a:lnTo>
                  <a:pt x="0" y="5501640"/>
                </a:lnTo>
                <a:lnTo>
                  <a:pt x="12192000" y="550164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pic>
        <p:nvPicPr>
          <p:cNvPr id="4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5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92088" cy="980728"/>
          </a:xfrm>
          <a:prstGeom prst="rect">
            <a:avLst/>
          </a:prstGeom>
          <a:noFill/>
        </p:spPr>
      </p:pic>
      <p:pic>
        <p:nvPicPr>
          <p:cNvPr id="6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80" y="116632"/>
            <a:ext cx="720080" cy="864096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51520" y="5445224"/>
            <a:ext cx="8636493" cy="1080119"/>
          </a:xfrm>
          <a:prstGeom prst="wedgeRoundRectCallout">
            <a:avLst>
              <a:gd name="adj1" fmla="val -20810"/>
              <a:gd name="adj2" fmla="val 78350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>
              <a:latin typeface="MullerNarrow-Light" pitchFamily="50" charset="-52"/>
            </a:endParaRPr>
          </a:p>
          <a:p>
            <a:r>
              <a:rPr lang="ru-RU" sz="1400" b="1" dirty="0" smtClean="0">
                <a:latin typeface="MullerNarrow-Light" pitchFamily="50" charset="-52"/>
              </a:rPr>
              <a:t>Целевая аудитория: </a:t>
            </a:r>
            <a:r>
              <a:rPr lang="ru-RU" sz="1400" dirty="0" smtClean="0">
                <a:latin typeface="MullerNarrow-Light" pitchFamily="50" charset="-52"/>
              </a:rPr>
              <a:t> граждане пожилого возраста и инвалиды, находящиеся на обслуживании в стационарном отделении Ковдорского комплексного центра социального обслуживания населения</a:t>
            </a:r>
            <a:endParaRPr lang="ru-RU" sz="1400" cap="all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79512" y="2708920"/>
            <a:ext cx="8784976" cy="2863220"/>
          </a:xfrm>
          <a:prstGeom prst="wedgeRoundRectCallout">
            <a:avLst>
              <a:gd name="adj1" fmla="val -21757"/>
              <a:gd name="adj2" fmla="val 55589"/>
              <a:gd name="adj3" fmla="val 16667"/>
            </a:avLst>
          </a:prstGeom>
          <a:solidFill>
            <a:srgbClr val="0082C8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MullerNarrow-Light" pitchFamily="50" charset="-52"/>
              </a:rPr>
              <a:t>Задачи: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Формирование навыков логического и творческого мышления, а также их тренировка.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Формирование коммуникативных навыков и способностей работать в команде.</a:t>
            </a:r>
            <a:endParaRPr lang="en-US" sz="1400" dirty="0" smtClean="0">
              <a:solidFill>
                <a:schemeClr val="bg1"/>
              </a:solidFill>
              <a:latin typeface="MullerNarrow-Light" pitchFamily="50" charset="-52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Подержание функций памяти, внимания и мышления, улучшения скорости реакции, повышение эмоционального фона настроения.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 Расширение кругозора , обновление интересов и впечатлений, предоставление возможности организовать  свой досуг в необычной обстановке.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 Воспитание творческого отношения сферам жизни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/>
                </a:solidFill>
                <a:latin typeface="MullerNarrow-Light" pitchFamily="50" charset="-52"/>
              </a:rPr>
              <a:t>Снижение социальной изолированности пожилых людей</a:t>
            </a:r>
          </a:p>
          <a:p>
            <a:pPr algn="just">
              <a:buFont typeface="Wingdings" pitchFamily="2" charset="2"/>
              <a:buChar char="ü"/>
            </a:pPr>
            <a:endParaRPr lang="ru-RU" sz="1400" dirty="0" smtClean="0">
              <a:solidFill>
                <a:schemeClr val="bg1"/>
              </a:solidFill>
              <a:latin typeface="MullerNarrow-Light" pitchFamily="50" charset="-52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9512" y="1988840"/>
            <a:ext cx="8784976" cy="888496"/>
          </a:xfrm>
          <a:prstGeom prst="wedgeRoundRectCallout">
            <a:avLst>
              <a:gd name="adj1" fmla="val 22114"/>
              <a:gd name="adj2" fmla="val 63814"/>
              <a:gd name="adj3" fmla="val 16667"/>
            </a:avLst>
          </a:prstGeom>
          <a:solidFill>
            <a:srgbClr val="F05A28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Цель: </a:t>
            </a:r>
            <a:r>
              <a:rPr lang="ru-RU" sz="1600" dirty="0" smtClean="0">
                <a:solidFill>
                  <a:schemeClr val="bg1"/>
                </a:solidFill>
              </a:rPr>
              <a:t>поддержка здорового старения через стимулирование интеллектуальной деятельности и поддержание познавательных функций у граждан пожилого возраста, проживающих в стационарном отделении Ковдорского центра социального обслуживания населения.</a:t>
            </a:r>
            <a:endParaRPr lang="ru-RU" sz="1600" b="1" cap="all" dirty="0" smtClean="0">
              <a:solidFill>
                <a:schemeClr val="bg1"/>
              </a:solidFill>
              <a:latin typeface="Muller Narrow Light" panose="000004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7F75314F-69E6-5E49-96B1-EE549373E21F}"/>
              </a:ext>
            </a:extLst>
          </p:cNvPr>
          <p:cNvPicPr/>
          <p:nvPr/>
        </p:nvPicPr>
        <p:blipFill>
          <a:blip r:embed="rId5" cstate="print">
            <a:extLst>
              <a:ext uri="{96DAC541-7B7A-43D3-8B79-37D633B846F1}">
                <asvg:svgBlip xmlns:lc="http://schemas.openxmlformats.org/drawingml/2006/lockedCanvas" xmlns:pic="http://schemas.openxmlformats.org/drawingml/2006/picture"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211960" y="1268760"/>
            <a:ext cx="503184" cy="5031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lc="http://schemas.openxmlformats.org/drawingml/2006/lockedCanvas" xmlns="" xmlns:a16="http://schemas.microsoft.com/office/drawing/2014/main" id="{43287B74-ACE9-394A-8EC2-62635736BA6D}"/>
              </a:ext>
            </a:extLst>
          </p:cNvPr>
          <p:cNvPicPr/>
          <p:nvPr/>
        </p:nvPicPr>
        <p:blipFill>
          <a:blip r:embed="rId36" cstate="print">
            <a:extLst>
              <a:ext uri="{96DAC541-7B7A-43D3-8B79-37D633B846F1}">
                <asvg:svgBlip xmlns:lc="http://schemas.openxmlformats.org/drawingml/2006/lockedCanvas" xmlns:pic="http://schemas.openxmlformats.org/drawingml/2006/picture" xmlns=""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143900" y="2214554"/>
            <a:ext cx="503184" cy="503184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79512" y="1196752"/>
            <a:ext cx="3816424" cy="648072"/>
          </a:xfrm>
          <a:prstGeom prst="wedgeRoundRectCallout">
            <a:avLst>
              <a:gd name="adj1" fmla="val -19496"/>
              <a:gd name="adj2" fmla="val 6071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0082C8"/>
                </a:solidFill>
                <a:latin typeface="MullerNarrow-Light" pitchFamily="50" charset="-52"/>
              </a:rPr>
              <a:t>ПРОБЛЕМА</a:t>
            </a:r>
          </a:p>
          <a:p>
            <a:r>
              <a:rPr lang="ru-RU" sz="900" b="1" cap="all" dirty="0" smtClean="0">
                <a:solidFill>
                  <a:srgbClr val="F05A28"/>
                </a:solidFill>
                <a:latin typeface="MullerNarrow-Light" pitchFamily="50" charset="-52"/>
              </a:rPr>
              <a:t>Социальная изолированность граждан пожилого возраста, проживающих в стационарном отделении социального учреждения</a:t>
            </a:r>
            <a:endParaRPr lang="ru-RU" sz="900" cap="all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6550223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Период реализации с 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2023 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года по настоящее время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932040" y="1196752"/>
            <a:ext cx="3960440" cy="648072"/>
          </a:xfrm>
          <a:prstGeom prst="wedgeRoundRectCallout">
            <a:avLst>
              <a:gd name="adj1" fmla="val -19496"/>
              <a:gd name="adj2" fmla="val 6071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 smtClean="0">
                <a:solidFill>
                  <a:srgbClr val="0082C8"/>
                </a:solidFill>
                <a:latin typeface="MullerNarrow-Light" pitchFamily="50" charset="-52"/>
              </a:rPr>
              <a:t>РЕШЕНИЕ</a:t>
            </a:r>
          </a:p>
          <a:p>
            <a:r>
              <a:rPr lang="ru-RU" sz="900" b="1" cap="all" dirty="0" smtClean="0">
                <a:solidFill>
                  <a:srgbClr val="F05A28"/>
                </a:solidFill>
                <a:latin typeface="MullerNarrow-Light" pitchFamily="50" charset="-52"/>
              </a:rPr>
              <a:t>Создание клуба по интеллектуальным играм адаптированным   под  граждан пожилого возраста и инвалидов</a:t>
            </a:r>
            <a:endParaRPr lang="ru-RU" sz="900" cap="all" dirty="0" smtClean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142852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MullerNarrow-Light" pitchFamily="50" charset="-52"/>
              </a:rPr>
              <a:t>Лучший инновационный проект</a:t>
            </a:r>
          </a:p>
          <a:p>
            <a:pPr algn="ctr">
              <a:buNone/>
            </a:pPr>
            <a:r>
              <a:rPr lang="ru-RU" dirty="0" smtClean="0">
                <a:latin typeface="MullerNarrow-Light" pitchFamily="50" charset="-52"/>
              </a:rPr>
              <a:t>Профилактика когнитивных нарушений  с помощью интеллектуальных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FF71CEA-3B75-474E-9B1C-413E2FA31DA8}"/>
              </a:ext>
            </a:extLst>
          </p:cNvPr>
          <p:cNvSpPr/>
          <p:nvPr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2C8"/>
                </a:solidFill>
                <a:latin typeface="MullerNarrow-Light" pitchFamily="50" charset="-52"/>
              </a:rPr>
              <a:t>Участники: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339975" y="0"/>
            <a:ext cx="6804025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MullerNarrow-Light" pitchFamily="50" charset="-52"/>
              </a:rPr>
              <a:t>Лучший инновационный проект</a:t>
            </a:r>
            <a:br>
              <a:rPr lang="ru-RU" sz="2200" dirty="0" smtClean="0">
                <a:latin typeface="MullerNarrow-Light" pitchFamily="50" charset="-52"/>
              </a:rPr>
            </a:br>
            <a:r>
              <a:rPr lang="ru-RU" sz="2200" dirty="0" smtClean="0">
                <a:latin typeface="MullerNarrow-Light" pitchFamily="50" charset="-52"/>
              </a:rPr>
              <a:t>Профилактика когнитивных нарушений  с помощью интеллектуальных игр</a:t>
            </a:r>
            <a:r>
              <a:rPr lang="ru-RU" sz="1800" dirty="0" smtClean="0">
                <a:solidFill>
                  <a:schemeClr val="accent1"/>
                </a:solidFill>
                <a:latin typeface="MullerNarrow-Light" pitchFamily="50" charset="-52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MullerNarrow-Light" pitchFamily="50" charset="-52"/>
              </a:rPr>
            </a:br>
            <a:endParaRPr lang="ru-RU" sz="1800" dirty="0">
              <a:latin typeface="Muller Narrow Extra Bold"/>
            </a:endParaRPr>
          </a:p>
        </p:txBody>
      </p:sp>
      <p:pic>
        <p:nvPicPr>
          <p:cNvPr id="13" name="Picture 2" descr="D:\Новости на сайт\2023\08\29\Брендбук «НА СЕВЕРЕ – ЖИТЬ!»\Герб ПМО\Правительство МО_логотип_2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792088" cy="980729"/>
          </a:xfrm>
          <a:prstGeom prst="rect">
            <a:avLst/>
          </a:prstGeom>
          <a:noFill/>
        </p:spPr>
      </p:pic>
      <p:pic>
        <p:nvPicPr>
          <p:cNvPr id="14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792088" cy="980728"/>
          </a:xfrm>
          <a:prstGeom prst="rect">
            <a:avLst/>
          </a:prstGeom>
          <a:noFill/>
        </p:spPr>
      </p:pic>
      <p:pic>
        <p:nvPicPr>
          <p:cNvPr id="15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23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72400" y="764704"/>
            <a:ext cx="687654" cy="687654"/>
          </a:xfrm>
          <a:prstGeom prst="rect">
            <a:avLst/>
          </a:prstGeom>
        </p:spPr>
      </p:pic>
      <p:pic>
        <p:nvPicPr>
          <p:cNvPr id="29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4876" y="4000504"/>
            <a:ext cx="4035298" cy="2643206"/>
          </a:xfrm>
          <a:prstGeom prst="rect">
            <a:avLst/>
          </a:prstGeom>
        </p:spPr>
      </p:pic>
      <p:pic>
        <p:nvPicPr>
          <p:cNvPr id="1026" name="Picture 2" descr="C:\Users\User\Desktop\видео что где когда\IMG_71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143380"/>
            <a:ext cx="3786214" cy="2214578"/>
          </a:xfrm>
          <a:prstGeom prst="rect">
            <a:avLst/>
          </a:prstGeom>
          <a:noFill/>
        </p:spPr>
      </p:pic>
      <p:pic>
        <p:nvPicPr>
          <p:cNvPr id="1027" name="Picture 3" descr="C:\Users\User\Desktop\ВСЯКО\FKc9HHrHRe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357298"/>
            <a:ext cx="2786050" cy="2000263"/>
          </a:xfrm>
          <a:prstGeom prst="rect">
            <a:avLst/>
          </a:prstGeom>
          <a:noFill/>
        </p:spPr>
      </p:pic>
      <p:pic>
        <p:nvPicPr>
          <p:cNvPr id="2" name="Picture 2" descr="C:\Users\User\Desktop\ВСЯКО\dGPedFuZ3x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1357298"/>
            <a:ext cx="2667018" cy="2000264"/>
          </a:xfrm>
          <a:prstGeom prst="rect">
            <a:avLst/>
          </a:prstGeom>
          <a:noFill/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ABA5FC19-1445-A840-9988-AF4773354E5C}"/>
              </a:ext>
            </a:extLst>
          </p:cNvPr>
          <p:cNvSpPr/>
          <p:nvPr/>
        </p:nvSpPr>
        <p:spPr>
          <a:xfrm>
            <a:off x="5715008" y="1357298"/>
            <a:ext cx="1857388" cy="2857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b="1" dirty="0" smtClean="0">
              <a:solidFill>
                <a:srgbClr val="0082C8"/>
              </a:solidFill>
              <a:latin typeface="MullerNarrow-Light" pitchFamily="50" charset="-52"/>
            </a:endParaRPr>
          </a:p>
        </p:txBody>
      </p:sp>
      <p:pic>
        <p:nvPicPr>
          <p:cNvPr id="4" name="Picture 3" descr="C:\Users\User\Desktop\ВСЯКО\L-0iEzNtL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1357298"/>
            <a:ext cx="2857520" cy="200026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72066" y="4143380"/>
            <a:ext cx="34290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Получатели социальных услуг ГОАУСОН </a:t>
            </a:r>
            <a:r>
              <a:rPr lang="ru-RU" sz="1400" dirty="0" err="1" smtClean="0"/>
              <a:t>Ковдорский</a:t>
            </a:r>
            <a:r>
              <a:rPr lang="ru-RU" sz="1400" dirty="0" smtClean="0"/>
              <a:t> КЦСОН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Получатели социальных услуг ГОАУСОН «Мурманский ДИПИ»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МБУК «Централизованная библиотечная система муниципального округа»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Городской Дворец  Культуры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/>
              <a:t>Общероссийское общественное государственное движение детей и молодёжи «Движение первых»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FF71CEA-3B75-474E-9B1C-413E2FA31DA8}"/>
              </a:ext>
            </a:extLst>
          </p:cNvPr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5251"/>
            <a:ext cx="7380312" cy="10579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33400" lvl="0">
              <a:spcBef>
                <a:spcPts val="0"/>
              </a:spcBef>
              <a:defRPr/>
            </a:pPr>
            <a:r>
              <a:rPr lang="ru-RU" sz="2000" dirty="0" smtClean="0">
                <a:latin typeface="MullerNarrow-Light" pitchFamily="50" charset="-52"/>
              </a:rPr>
              <a:t>Лучший инновационный проект</a:t>
            </a:r>
            <a:br>
              <a:rPr lang="ru-RU" sz="2000" dirty="0" smtClean="0">
                <a:latin typeface="MullerNarrow-Light" pitchFamily="50" charset="-52"/>
              </a:rPr>
            </a:br>
            <a:r>
              <a:rPr lang="ru-RU" sz="2000" dirty="0" smtClean="0">
                <a:latin typeface="MullerNarrow-Light" pitchFamily="50" charset="-52"/>
              </a:rPr>
              <a:t>Профилактика когнитивных нарушений  с помощью интеллектуальных игр</a:t>
            </a:r>
            <a:endParaRPr lang="ru-RU" sz="2400" b="1" dirty="0">
              <a:latin typeface="Muller Narrow ExtraBold" panose="00000900000000000000" pitchFamily="50" charset="-52"/>
              <a:ea typeface="Microsoft JhengHei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01341"/>
            <a:ext cx="226368" cy="269115"/>
          </a:xfrm>
        </p:spPr>
        <p:txBody>
          <a:bodyPr/>
          <a:lstStyle/>
          <a:p>
            <a:fld id="{7A7CCAE6-98F7-490E-B384-AC60FA9F6EC7}" type="slidenum">
              <a:rPr lang="ru-RU" smtClean="0">
                <a:solidFill>
                  <a:srgbClr val="999999"/>
                </a:solidFill>
              </a:rPr>
              <a:pPr/>
              <a:t>4</a:t>
            </a:fld>
            <a:endParaRPr lang="ru-RU" dirty="0">
              <a:solidFill>
                <a:srgbClr val="999999"/>
              </a:solidFill>
            </a:endParaRPr>
          </a:p>
        </p:txBody>
      </p:sp>
      <p:pic>
        <p:nvPicPr>
          <p:cNvPr id="20" name="Рисунок 19" descr="Дети">
            <a:extLst>
              <a:ext uri="{FF2B5EF4-FFF2-40B4-BE49-F238E27FC236}">
                <a16:creationId xmlns:a16="http://schemas.microsoft.com/office/drawing/2014/main" xmlns="" id="{FFEC8F4D-53F6-4A01-9F57-106FD970B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512" y="5301208"/>
            <a:ext cx="400852" cy="534469"/>
          </a:xfrm>
          <a:prstGeom prst="rect">
            <a:avLst/>
          </a:prstGeom>
        </p:spPr>
      </p:pic>
      <p:pic>
        <p:nvPicPr>
          <p:cNvPr id="13" name="Рисунок 12" descr="Сирена">
            <a:extLst>
              <a:ext uri="{FF2B5EF4-FFF2-40B4-BE49-F238E27FC236}">
                <a16:creationId xmlns:a16="http://schemas.microsoft.com/office/drawing/2014/main" xmlns="" id="{B40601DD-88FF-4E62-8919-071C4CEEC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31840" y="1196752"/>
            <a:ext cx="336201" cy="448268"/>
          </a:xfrm>
          <a:prstGeom prst="rect">
            <a:avLst/>
          </a:prstGeom>
        </p:spPr>
      </p:pic>
      <p:sp>
        <p:nvSpPr>
          <p:cNvPr id="12" name="Объект 4">
            <a:extLst>
              <a:ext uri="{FF2B5EF4-FFF2-40B4-BE49-F238E27FC236}">
                <a16:creationId xmlns:a16="http://schemas.microsoft.com/office/drawing/2014/main" xmlns="" id="{7FFC0571-842E-F54F-338D-6426D002CCAE}"/>
              </a:ext>
            </a:extLst>
          </p:cNvPr>
          <p:cNvSpPr txBox="1">
            <a:spLocks/>
          </p:cNvSpPr>
          <p:nvPr/>
        </p:nvSpPr>
        <p:spPr>
          <a:xfrm>
            <a:off x="4860032" y="1340768"/>
            <a:ext cx="4283968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ru-RU" sz="1400" b="1" dirty="0" smtClean="0">
              <a:solidFill>
                <a:srgbClr val="F05C27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F05C27"/>
                </a:solidFill>
                <a:latin typeface="Muller Narrow Light"/>
              </a:rPr>
              <a:t>Подготовительный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  <a:latin typeface="Muller Narrow Light"/>
              </a:rPr>
              <a:t> </a:t>
            </a:r>
            <a:r>
              <a:rPr lang="ru-RU" sz="1200" dirty="0" smtClean="0">
                <a:solidFill>
                  <a:srgbClr val="0082C8"/>
                </a:solidFill>
              </a:rPr>
              <a:t>проводится диагностика пожилых людей, составляется план работы. Определяются формы, методы и сроки работы с пожилыми людьми. В процессе могут вноситься коррективы которые также определяются участниками программы.</a:t>
            </a:r>
            <a:endParaRPr lang="ru-RU" sz="1200" dirty="0" smtClean="0">
              <a:solidFill>
                <a:srgbClr val="0082C8"/>
              </a:solidFill>
              <a:latin typeface="Muller Narrow Light"/>
            </a:endParaRPr>
          </a:p>
        </p:txBody>
      </p:sp>
      <p:sp>
        <p:nvSpPr>
          <p:cNvPr id="18" name="Объект 4">
            <a:extLst>
              <a:ext uri="{FF2B5EF4-FFF2-40B4-BE49-F238E27FC236}">
                <a16:creationId xmlns:a16="http://schemas.microsoft.com/office/drawing/2014/main" xmlns="" id="{E1F8A002-7092-4184-2455-1B0F849F01DD}"/>
              </a:ext>
            </a:extLst>
          </p:cNvPr>
          <p:cNvSpPr txBox="1">
            <a:spLocks/>
          </p:cNvSpPr>
          <p:nvPr/>
        </p:nvSpPr>
        <p:spPr>
          <a:xfrm>
            <a:off x="4679504" y="2708920"/>
            <a:ext cx="4464496" cy="1277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solidFill>
                  <a:srgbClr val="F05C27"/>
                </a:solidFill>
                <a:latin typeface="Muller Narrow Light"/>
              </a:rPr>
              <a:t>Основной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82C8"/>
                </a:solidFill>
                <a:latin typeface="Muller Narrow Light"/>
              </a:rPr>
              <a:t> </a:t>
            </a: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реализация плана   работы.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    Участие в организации массовых, культурных, и других общественных мероприятиях. Освещение СМИ к освещению мероприятий</a:t>
            </a:r>
          </a:p>
        </p:txBody>
      </p:sp>
      <p:sp>
        <p:nvSpPr>
          <p:cNvPr id="21" name="Объект 4">
            <a:extLst>
              <a:ext uri="{FF2B5EF4-FFF2-40B4-BE49-F238E27FC236}">
                <a16:creationId xmlns:a16="http://schemas.microsoft.com/office/drawing/2014/main" xmlns="" id="{052D8205-39F3-3CF6-9CA5-3078ED2D1A84}"/>
              </a:ext>
            </a:extLst>
          </p:cNvPr>
          <p:cNvSpPr txBox="1">
            <a:spLocks/>
          </p:cNvSpPr>
          <p:nvPr/>
        </p:nvSpPr>
        <p:spPr>
          <a:xfrm>
            <a:off x="4283968" y="3717032"/>
            <a:ext cx="4860032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400" b="1" dirty="0" smtClean="0">
                <a:solidFill>
                  <a:srgbClr val="F05C27"/>
                </a:solidFill>
                <a:latin typeface="Muller Narrow Light"/>
              </a:rPr>
              <a:t>Контрольный (Промежуточный)</a:t>
            </a:r>
            <a:endParaRPr lang="ru-RU" sz="1400" dirty="0" smtClean="0">
              <a:solidFill>
                <a:srgbClr val="F05C27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1200" dirty="0" smtClean="0">
                <a:solidFill>
                  <a:srgbClr val="0082C8"/>
                </a:solidFill>
                <a:latin typeface="Muller Narrow Light"/>
              </a:rPr>
              <a:t>оценка эффективности работы на основе результатов встреч и отзывов участников проекта, выявление проблем, внесение корректировок</a:t>
            </a:r>
          </a:p>
          <a:p>
            <a:pPr marL="0" indent="0">
              <a:buNone/>
            </a:pPr>
            <a:endParaRPr lang="ru-RU" sz="1400" dirty="0">
              <a:solidFill>
                <a:srgbClr val="F05A28"/>
              </a:solidFill>
            </a:endParaRP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xmlns="" id="{864F8E51-C76A-C60D-D330-AB51C42BC50D}"/>
              </a:ext>
            </a:extLst>
          </p:cNvPr>
          <p:cNvSpPr txBox="1">
            <a:spLocks/>
          </p:cNvSpPr>
          <p:nvPr/>
        </p:nvSpPr>
        <p:spPr>
          <a:xfrm>
            <a:off x="6047656" y="1124744"/>
            <a:ext cx="3096344" cy="4016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rgbClr val="0082C8"/>
                </a:solidFill>
                <a:latin typeface="Muller Narrow Light" panose="00000400000000000000"/>
              </a:rPr>
              <a:t>ЭТАПЫ РЕАЛИЗАЦИИ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xmlns="" id="{5DDACD22-3E20-4382-EDB3-561BB554FB87}"/>
              </a:ext>
            </a:extLst>
          </p:cNvPr>
          <p:cNvSpPr txBox="1">
            <a:spLocks/>
          </p:cNvSpPr>
          <p:nvPr/>
        </p:nvSpPr>
        <p:spPr>
          <a:xfrm>
            <a:off x="611560" y="3356992"/>
            <a:ext cx="2198896" cy="400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82C8"/>
                </a:solidFill>
                <a:latin typeface="Muller Narrow Light" panose="00000400000000000000"/>
              </a:rPr>
              <a:t>РЕШАЕМАЯ ПРОБЛЕМА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4A4E019-FC87-E487-D07B-4104A61C6E68}"/>
              </a:ext>
            </a:extLst>
          </p:cNvPr>
          <p:cNvSpPr txBox="1">
            <a:spLocks/>
          </p:cNvSpPr>
          <p:nvPr/>
        </p:nvSpPr>
        <p:spPr>
          <a:xfrm>
            <a:off x="935963" y="5565959"/>
            <a:ext cx="219889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F05A28"/>
              </a:solidFill>
              <a:latin typeface="Muller Narrow Light" panose="0000040000000000000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1EF0A28-A3CD-24B5-F673-212E2EEF9623}"/>
              </a:ext>
            </a:extLst>
          </p:cNvPr>
          <p:cNvSpPr txBox="1"/>
          <p:nvPr/>
        </p:nvSpPr>
        <p:spPr>
          <a:xfrm>
            <a:off x="357158" y="3789040"/>
            <a:ext cx="33950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Muller Narrow Light" panose="00000400000000000000" pitchFamily="50" charset="-52"/>
              </a:rPr>
              <a:t>Необходимость создать доступные и интересные игры, учитывающие индивидуальные особенности и предпочтения получателей социальных услуг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39A8975-7453-68D3-C11A-F8D0B37C00E1}"/>
              </a:ext>
            </a:extLst>
          </p:cNvPr>
          <p:cNvSpPr txBox="1"/>
          <p:nvPr/>
        </p:nvSpPr>
        <p:spPr>
          <a:xfrm>
            <a:off x="285720" y="2420888"/>
            <a:ext cx="3429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«Ментальное здоровье»</a:t>
            </a:r>
            <a:r>
              <a:rPr lang="ru-RU" sz="11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 </a:t>
            </a:r>
            <a:r>
              <a:rPr lang="ru-RU" sz="1100" dirty="0">
                <a:solidFill>
                  <a:srgbClr val="0082C8"/>
                </a:solidFill>
                <a:latin typeface="Muller Narrow Light" panose="00000400000000000000" pitchFamily="50" charset="-52"/>
              </a:rPr>
              <a:t>– это кейс технологий, </a:t>
            </a:r>
            <a:r>
              <a:rPr lang="ru-RU" sz="1100" dirty="0" smtClean="0">
                <a:solidFill>
                  <a:srgbClr val="0082C8"/>
                </a:solidFill>
                <a:latin typeface="Muller Narrow Light" panose="00000400000000000000" pitchFamily="50" charset="-52"/>
              </a:rPr>
              <a:t>включающий в себя  задания разного уровня сложности направленные на тренировку  и поддержание когнитивных функций</a:t>
            </a:r>
            <a:endParaRPr lang="ru-RU" sz="1100" b="1" dirty="0">
              <a:solidFill>
                <a:srgbClr val="0082C8"/>
              </a:solidFill>
              <a:latin typeface="Muller Narrow Light" panose="00000400000000000000" pitchFamily="50" charset="-52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4AE9A62-B9BA-90F5-099F-6A8C11607D3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142852"/>
            <a:ext cx="660630" cy="792088"/>
          </a:xfrm>
          <a:prstGeom prst="rect">
            <a:avLst/>
          </a:prstGeom>
        </p:spPr>
      </p:pic>
      <p:pic>
        <p:nvPicPr>
          <p:cNvPr id="11" name="Рисунок 1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DB9391C0-4EFF-95A5-7017-AACFB24050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00034" y="3143248"/>
            <a:ext cx="300589" cy="400785"/>
          </a:xfrm>
          <a:prstGeom prst="rect">
            <a:avLst/>
          </a:prstGeom>
        </p:spPr>
      </p:pic>
      <p:pic>
        <p:nvPicPr>
          <p:cNvPr id="6" name="Рисунок 5" descr="Шевроны со сплошной заливкой">
            <a:extLst>
              <a:ext uri="{FF2B5EF4-FFF2-40B4-BE49-F238E27FC236}">
                <a16:creationId xmlns:a16="http://schemas.microsoft.com/office/drawing/2014/main" xmlns="" id="{B091F399-FA6C-BA9D-471D-273F580F1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0800000">
            <a:off x="0" y="1628800"/>
            <a:ext cx="234528" cy="312704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53754E2D-6079-F22F-D07C-D10C817EFFDD}"/>
              </a:ext>
            </a:extLst>
          </p:cNvPr>
          <p:cNvSpPr txBox="1">
            <a:spLocks/>
          </p:cNvSpPr>
          <p:nvPr/>
        </p:nvSpPr>
        <p:spPr>
          <a:xfrm>
            <a:off x="0" y="1196753"/>
            <a:ext cx="349188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0082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/>
            </a:endParaRPr>
          </a:p>
          <a:p>
            <a:endParaRPr lang="ru-RU" sz="1400" dirty="0">
              <a:solidFill>
                <a:srgbClr val="0082C8"/>
              </a:solidFill>
              <a:latin typeface="Muller Narrow Light" panose="00000400000000000000"/>
            </a:endParaRPr>
          </a:p>
          <a:p>
            <a:r>
              <a:rPr lang="ru-RU" sz="1200" dirty="0" smtClean="0">
                <a:solidFill>
                  <a:srgbClr val="0082C8"/>
                </a:solidFill>
                <a:latin typeface="Muller Narrow ExtraBold" panose="00000900000000000000"/>
              </a:rPr>
              <a:t>Одна из ключевых задач  реализации практики </a:t>
            </a:r>
            <a:endParaRPr lang="ru-RU" sz="1200" dirty="0">
              <a:solidFill>
                <a:srgbClr val="0082C8"/>
              </a:solidFill>
              <a:latin typeface="Muller Narrow ExtraBold" panose="00000900000000000000"/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926D35FC-E49D-1A2E-7D93-3812EC95415F}"/>
              </a:ext>
            </a:extLst>
          </p:cNvPr>
          <p:cNvSpPr txBox="1">
            <a:spLocks/>
          </p:cNvSpPr>
          <p:nvPr/>
        </p:nvSpPr>
        <p:spPr>
          <a:xfrm>
            <a:off x="285720" y="1714488"/>
            <a:ext cx="3420020" cy="62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dirty="0">
              <a:solidFill>
                <a:srgbClr val="0082C8"/>
              </a:solidFill>
              <a:latin typeface="Muller Narrow Light" panose="00000400000000000000"/>
            </a:endParaRPr>
          </a:p>
          <a:p>
            <a:pPr algn="ctr"/>
            <a:endParaRPr lang="ru-RU" sz="1400" dirty="0">
              <a:solidFill>
                <a:srgbClr val="0082C8"/>
              </a:solidFill>
              <a:latin typeface="Muller Narrow Light" panose="00000400000000000000"/>
            </a:endParaRPr>
          </a:p>
          <a:p>
            <a:pPr algn="just" defTabSz="913063"/>
            <a:r>
              <a:rPr lang="ru-RU" sz="1100" dirty="0" smtClean="0">
                <a:solidFill>
                  <a:srgbClr val="F05C27"/>
                </a:solidFill>
                <a:latin typeface="Muller Narrow Light" pitchFamily="2" charset="-52"/>
              </a:rPr>
              <a:t>Сохранение и улучшение когнитивных функций, таких как память, внимание, мышление и речь у получателей социальных услуг </a:t>
            </a:r>
            <a:endParaRPr lang="ru-RU" sz="1100" dirty="0">
              <a:solidFill>
                <a:srgbClr val="F05C27"/>
              </a:solidFill>
              <a:latin typeface="Muller Narrow Light" pitchFamily="2" charset="-52"/>
            </a:endParaRPr>
          </a:p>
        </p:txBody>
      </p:sp>
      <p:pic>
        <p:nvPicPr>
          <p:cNvPr id="23" name="Рисунок 22" descr="Стрелка: небольшой изгиб со сплошной заливкой">
            <a:extLst>
              <a:ext uri="{FF2B5EF4-FFF2-40B4-BE49-F238E27FC236}">
                <a16:creationId xmlns:a16="http://schemas.microsoft.com/office/drawing/2014/main" xmlns="" id="{71FD0D05-72F6-0411-EC92-80379BD529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21236229">
            <a:off x="3600717" y="2523806"/>
            <a:ext cx="1991352" cy="802869"/>
          </a:xfrm>
          <a:prstGeom prst="rect">
            <a:avLst/>
          </a:prstGeom>
        </p:spPr>
      </p:pic>
      <p:pic>
        <p:nvPicPr>
          <p:cNvPr id="27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7224" y="142852"/>
            <a:ext cx="720080" cy="864096"/>
          </a:xfrm>
          <a:prstGeom prst="rect">
            <a:avLst/>
          </a:prstGeom>
          <a:noFill/>
        </p:spPr>
      </p:pic>
      <p:pic>
        <p:nvPicPr>
          <p:cNvPr id="28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29" name="Рисунок 28" descr="Шевроны со сплошной заливкой">
            <a:extLst>
              <a:ext uri="{FF2B5EF4-FFF2-40B4-BE49-F238E27FC236}">
                <a16:creationId xmlns:a16="http://schemas.microsoft.com/office/drawing/2014/main" xmlns="" id="{B091F399-FA6C-BA9D-471D-273F580F13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0800000">
            <a:off x="3275856" y="2132856"/>
            <a:ext cx="234528" cy="312704"/>
          </a:xfrm>
          <a:prstGeom prst="rect">
            <a:avLst/>
          </a:prstGeom>
        </p:spPr>
      </p:pic>
      <p:sp>
        <p:nvSpPr>
          <p:cNvPr id="42" name="object 24"/>
          <p:cNvSpPr/>
          <p:nvPr/>
        </p:nvSpPr>
        <p:spPr>
          <a:xfrm>
            <a:off x="3419872" y="4797152"/>
            <a:ext cx="3223830" cy="864096"/>
          </a:xfrm>
          <a:custGeom>
            <a:avLst/>
            <a:gdLst/>
            <a:ahLst/>
            <a:cxnLst/>
            <a:rect l="l" t="t" r="r" b="b"/>
            <a:pathLst>
              <a:path w="2720340" h="864235">
                <a:moveTo>
                  <a:pt x="2576322" y="0"/>
                </a:moveTo>
                <a:lnTo>
                  <a:pt x="144018" y="0"/>
                </a:lnTo>
                <a:lnTo>
                  <a:pt x="98496" y="7342"/>
                </a:lnTo>
                <a:lnTo>
                  <a:pt x="58962" y="27786"/>
                </a:lnTo>
                <a:lnTo>
                  <a:pt x="27786" y="58962"/>
                </a:lnTo>
                <a:lnTo>
                  <a:pt x="7342" y="98496"/>
                </a:lnTo>
                <a:lnTo>
                  <a:pt x="0" y="144017"/>
                </a:lnTo>
                <a:lnTo>
                  <a:pt x="0" y="720089"/>
                </a:lnTo>
                <a:lnTo>
                  <a:pt x="7342" y="765611"/>
                </a:lnTo>
                <a:lnTo>
                  <a:pt x="27786" y="805145"/>
                </a:lnTo>
                <a:lnTo>
                  <a:pt x="58962" y="836321"/>
                </a:lnTo>
                <a:lnTo>
                  <a:pt x="98496" y="856765"/>
                </a:lnTo>
                <a:lnTo>
                  <a:pt x="144018" y="864107"/>
                </a:lnTo>
                <a:lnTo>
                  <a:pt x="2576322" y="864107"/>
                </a:lnTo>
                <a:lnTo>
                  <a:pt x="2621828" y="856765"/>
                </a:lnTo>
                <a:lnTo>
                  <a:pt x="2661361" y="836321"/>
                </a:lnTo>
                <a:lnTo>
                  <a:pt x="2692542" y="805145"/>
                </a:lnTo>
                <a:lnTo>
                  <a:pt x="2712994" y="765611"/>
                </a:lnTo>
                <a:lnTo>
                  <a:pt x="2720340" y="720089"/>
                </a:lnTo>
                <a:lnTo>
                  <a:pt x="2720340" y="144017"/>
                </a:lnTo>
                <a:lnTo>
                  <a:pt x="2712994" y="98496"/>
                </a:lnTo>
                <a:lnTo>
                  <a:pt x="2692542" y="58962"/>
                </a:lnTo>
                <a:lnTo>
                  <a:pt x="2661361" y="27786"/>
                </a:lnTo>
                <a:lnTo>
                  <a:pt x="2621828" y="7342"/>
                </a:lnTo>
                <a:lnTo>
                  <a:pt x="2576322" y="0"/>
                </a:lnTo>
                <a:close/>
              </a:path>
            </a:pathLst>
          </a:custGeom>
          <a:solidFill>
            <a:srgbClr val="0082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uller Narrow Light"/>
              </a:rPr>
              <a:t>Культурный досуг</a:t>
            </a:r>
            <a:endParaRPr sz="1600" b="1" dirty="0">
              <a:solidFill>
                <a:schemeClr val="bg1"/>
              </a:solidFill>
              <a:latin typeface="Muller Narrow Light"/>
            </a:endParaRPr>
          </a:p>
        </p:txBody>
      </p:sp>
      <p:grpSp>
        <p:nvGrpSpPr>
          <p:cNvPr id="44" name="object 20"/>
          <p:cNvGrpSpPr/>
          <p:nvPr/>
        </p:nvGrpSpPr>
        <p:grpSpPr>
          <a:xfrm>
            <a:off x="683568" y="4869160"/>
            <a:ext cx="2520280" cy="864096"/>
            <a:chOff x="3461003" y="4255008"/>
            <a:chExt cx="2705100" cy="1042669"/>
          </a:xfrm>
        </p:grpSpPr>
        <p:pic>
          <p:nvPicPr>
            <p:cNvPr id="45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61003" y="4255008"/>
              <a:ext cx="2705100" cy="1042415"/>
            </a:xfrm>
            <a:prstGeom prst="rect">
              <a:avLst/>
            </a:prstGeom>
          </p:spPr>
        </p:pic>
        <p:pic>
          <p:nvPicPr>
            <p:cNvPr id="46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23182" y="4492752"/>
              <a:ext cx="2420874" cy="304800"/>
            </a:xfrm>
            <a:prstGeom prst="rect">
              <a:avLst/>
            </a:prstGeom>
          </p:spPr>
        </p:pic>
        <p:pic>
          <p:nvPicPr>
            <p:cNvPr id="47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30090" y="4797552"/>
              <a:ext cx="1617090" cy="304800"/>
            </a:xfrm>
            <a:prstGeom prst="rect">
              <a:avLst/>
            </a:prstGeom>
          </p:spPr>
        </p:pic>
      </p:grpSp>
      <p:grpSp>
        <p:nvGrpSpPr>
          <p:cNvPr id="48" name="object 24"/>
          <p:cNvGrpSpPr/>
          <p:nvPr/>
        </p:nvGrpSpPr>
        <p:grpSpPr>
          <a:xfrm>
            <a:off x="683568" y="5805264"/>
            <a:ext cx="2592288" cy="864096"/>
            <a:chOff x="3439667" y="5399532"/>
            <a:chExt cx="2705100" cy="1043940"/>
          </a:xfrm>
        </p:grpSpPr>
        <p:pic>
          <p:nvPicPr>
            <p:cNvPr id="49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39667" y="5399532"/>
              <a:ext cx="2705100" cy="1043940"/>
            </a:xfrm>
            <a:prstGeom prst="rect">
              <a:avLst/>
            </a:prstGeom>
          </p:spPr>
        </p:pic>
        <p:pic>
          <p:nvPicPr>
            <p:cNvPr id="50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29532" y="5605272"/>
              <a:ext cx="2397379" cy="304800"/>
            </a:xfrm>
            <a:prstGeom prst="rect">
              <a:avLst/>
            </a:prstGeom>
          </p:spPr>
        </p:pic>
        <p:pic>
          <p:nvPicPr>
            <p:cNvPr id="51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19676" y="5910072"/>
              <a:ext cx="1617472" cy="304800"/>
            </a:xfrm>
            <a:prstGeom prst="rect">
              <a:avLst/>
            </a:prstGeom>
          </p:spPr>
        </p:pic>
      </p:grpSp>
      <p:sp>
        <p:nvSpPr>
          <p:cNvPr id="53" name="object 35"/>
          <p:cNvSpPr/>
          <p:nvPr/>
        </p:nvSpPr>
        <p:spPr>
          <a:xfrm>
            <a:off x="4860032" y="5805264"/>
            <a:ext cx="2904614" cy="864235"/>
          </a:xfrm>
          <a:custGeom>
            <a:avLst/>
            <a:gdLst/>
            <a:ahLst/>
            <a:cxnLst/>
            <a:rect l="l" t="t" r="r" b="b"/>
            <a:pathLst>
              <a:path w="2688590" h="864235">
                <a:moveTo>
                  <a:pt x="2544318" y="0"/>
                </a:moveTo>
                <a:lnTo>
                  <a:pt x="144018" y="0"/>
                </a:lnTo>
                <a:lnTo>
                  <a:pt x="98511" y="7342"/>
                </a:lnTo>
                <a:lnTo>
                  <a:pt x="58978" y="27786"/>
                </a:lnTo>
                <a:lnTo>
                  <a:pt x="27797" y="58962"/>
                </a:lnTo>
                <a:lnTo>
                  <a:pt x="7345" y="98496"/>
                </a:lnTo>
                <a:lnTo>
                  <a:pt x="0" y="144017"/>
                </a:lnTo>
                <a:lnTo>
                  <a:pt x="0" y="720089"/>
                </a:lnTo>
                <a:lnTo>
                  <a:pt x="7345" y="765611"/>
                </a:lnTo>
                <a:lnTo>
                  <a:pt x="27797" y="805145"/>
                </a:lnTo>
                <a:lnTo>
                  <a:pt x="58978" y="836321"/>
                </a:lnTo>
                <a:lnTo>
                  <a:pt x="98511" y="856765"/>
                </a:lnTo>
                <a:lnTo>
                  <a:pt x="144018" y="864107"/>
                </a:lnTo>
                <a:lnTo>
                  <a:pt x="2544318" y="864107"/>
                </a:lnTo>
                <a:lnTo>
                  <a:pt x="2589824" y="856765"/>
                </a:lnTo>
                <a:lnTo>
                  <a:pt x="2629357" y="836321"/>
                </a:lnTo>
                <a:lnTo>
                  <a:pt x="2660538" y="805145"/>
                </a:lnTo>
                <a:lnTo>
                  <a:pt x="2680990" y="765611"/>
                </a:lnTo>
                <a:lnTo>
                  <a:pt x="2688336" y="720089"/>
                </a:lnTo>
                <a:lnTo>
                  <a:pt x="2688336" y="144017"/>
                </a:lnTo>
                <a:lnTo>
                  <a:pt x="2680990" y="98496"/>
                </a:lnTo>
                <a:lnTo>
                  <a:pt x="2660538" y="58962"/>
                </a:lnTo>
                <a:lnTo>
                  <a:pt x="2629357" y="27786"/>
                </a:lnTo>
                <a:lnTo>
                  <a:pt x="2589824" y="7342"/>
                </a:lnTo>
                <a:lnTo>
                  <a:pt x="2544318" y="0"/>
                </a:lnTo>
                <a:close/>
              </a:path>
            </a:pathLst>
          </a:custGeom>
          <a:solidFill>
            <a:srgbClr val="EF5A28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600" b="1" dirty="0" smtClean="0">
                <a:solidFill>
                  <a:srgbClr val="0082C8"/>
                </a:solidFill>
                <a:latin typeface="Muller Narrow Light"/>
              </a:rPr>
              <a:t>Массовые мероприятия</a:t>
            </a:r>
            <a:endParaRPr sz="1600" b="1" dirty="0">
              <a:solidFill>
                <a:srgbClr val="0082C8"/>
              </a:solidFill>
              <a:latin typeface="Muller Narrow Light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1CE51C56-4B92-FD4F-832F-D326DFC5B7FF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3888" y="5877272"/>
            <a:ext cx="576064" cy="576064"/>
          </a:xfrm>
          <a:prstGeom prst="rect">
            <a:avLst/>
          </a:prstGeom>
        </p:spPr>
      </p:pic>
      <p:pic>
        <p:nvPicPr>
          <p:cNvPr id="62" name="object 1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7504" y="5949280"/>
            <a:ext cx="557695" cy="557695"/>
          </a:xfrm>
          <a:prstGeom prst="rect">
            <a:avLst/>
          </a:prstGeom>
        </p:spPr>
      </p:pic>
      <p:pic>
        <p:nvPicPr>
          <p:cNvPr id="1029" name="Picture 5" descr="C:\Users\Direktor\OneDrive\Desktop\конкурс\43aeadf790db376f43775f9cd3b96d4f.jpg"/>
          <p:cNvPicPr>
            <a:picLocks noChangeAspect="1" noChangeArrowheads="1"/>
          </p:cNvPicPr>
          <p:nvPr/>
        </p:nvPicPr>
        <p:blipFill>
          <a:blip r:embed="rId2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692696"/>
            <a:ext cx="562562" cy="432048"/>
          </a:xfrm>
          <a:prstGeom prst="rect">
            <a:avLst/>
          </a:prstGeom>
          <a:noFill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148" y="5000636"/>
            <a:ext cx="764704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5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FF71CEA-3B75-474E-9B1C-413E2FA31DA8}"/>
              </a:ext>
            </a:extLst>
          </p:cNvPr>
          <p:cNvSpPr/>
          <p:nvPr/>
        </p:nvSpPr>
        <p:spPr>
          <a:xfrm>
            <a:off x="142844" y="1142984"/>
            <a:ext cx="9001156" cy="571501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  <a:latin typeface="Muller Narrow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5251"/>
            <a:ext cx="7380312" cy="98597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33400" lvl="0">
              <a:spcBef>
                <a:spcPts val="0"/>
              </a:spcBef>
              <a:defRPr/>
            </a:pPr>
            <a: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r>
              <a:rPr lang="ru-RU" sz="2200" dirty="0" smtClean="0">
                <a:latin typeface="Muller Narrow Extra Bold"/>
              </a:rPr>
              <a:t> </a:t>
            </a:r>
            <a:r>
              <a:rPr lang="ru-RU" sz="2200" dirty="0" smtClean="0">
                <a:latin typeface="MullerNarrow-Light" pitchFamily="50" charset="-52"/>
              </a:rPr>
              <a:t>Лучший инновационный проект</a:t>
            </a:r>
            <a:br>
              <a:rPr lang="ru-RU" sz="2200" dirty="0" smtClean="0">
                <a:latin typeface="MullerNarrow-Light" pitchFamily="50" charset="-52"/>
              </a:rPr>
            </a:br>
            <a:r>
              <a:rPr lang="ru-RU" sz="2200" dirty="0" smtClean="0">
                <a:latin typeface="MullerNarrow-Light" pitchFamily="50" charset="-52"/>
              </a:rPr>
              <a:t>Профилактика когнитивных нарушений  с помощью интеллектуальных игр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endParaRPr lang="ru-RU" sz="2400" b="1" dirty="0">
              <a:solidFill>
                <a:srgbClr val="0082C8"/>
              </a:solidFill>
              <a:latin typeface="Muller Narrow ExtraBold" panose="00000900000000000000" pitchFamily="50" charset="-52"/>
              <a:ea typeface="Microsoft JhengHei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01341"/>
            <a:ext cx="226368" cy="269115"/>
          </a:xfrm>
        </p:spPr>
        <p:txBody>
          <a:bodyPr/>
          <a:lstStyle/>
          <a:p>
            <a:fld id="{7A7CCAE6-98F7-490E-B384-AC60FA9F6EC7}" type="slidenum">
              <a:rPr lang="ru-RU" smtClean="0">
                <a:solidFill>
                  <a:srgbClr val="999999"/>
                </a:solidFill>
              </a:rPr>
              <a:pPr/>
              <a:t>5</a:t>
            </a:fld>
            <a:endParaRPr lang="ru-RU" dirty="0">
              <a:solidFill>
                <a:srgbClr val="999999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4A4E019-FC87-E487-D07B-4104A61C6E68}"/>
              </a:ext>
            </a:extLst>
          </p:cNvPr>
          <p:cNvSpPr txBox="1">
            <a:spLocks/>
          </p:cNvSpPr>
          <p:nvPr/>
        </p:nvSpPr>
        <p:spPr>
          <a:xfrm>
            <a:off x="935963" y="5565959"/>
            <a:ext cx="219889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F05A28"/>
              </a:solidFill>
              <a:latin typeface="Muller Narrow Light" panose="0000040000000000000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4AE9A62-B9BA-90F5-099F-6A8C11607D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14290"/>
            <a:ext cx="660630" cy="792088"/>
          </a:xfrm>
          <a:prstGeom prst="rect">
            <a:avLst/>
          </a:prstGeom>
        </p:spPr>
      </p:pic>
      <p:pic>
        <p:nvPicPr>
          <p:cNvPr id="27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52"/>
            <a:ext cx="720080" cy="864096"/>
          </a:xfrm>
          <a:prstGeom prst="rect">
            <a:avLst/>
          </a:prstGeom>
          <a:noFill/>
        </p:spPr>
      </p:pic>
      <p:pic>
        <p:nvPicPr>
          <p:cNvPr id="28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62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86305" y="404664"/>
            <a:ext cx="557695" cy="5576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55776" y="3861048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itchFamily="18" charset="0"/>
              </a:rPr>
              <a:t>Форматы проведения мероприятий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4149080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2C8"/>
                </a:solidFill>
                <a:latin typeface="Muller Narrow Light"/>
                <a:cs typeface="Times New Roman" panose="02020603050405020304" pitchFamily="18" charset="0"/>
              </a:rPr>
              <a:t>Интеллектуальные игры, когнитивные тренинги,  викторины, литературные вечера, художественные батлы  и т.д.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052736"/>
            <a:ext cx="2376264" cy="360040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Когнитивный тренинг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286124"/>
            <a:ext cx="2555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rgbClr val="0082C8"/>
              </a:solidFill>
              <a:latin typeface="MullerNarrow-Light" pitchFamily="50" charset="-52"/>
            </a:endParaRPr>
          </a:p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Narrow-Light" pitchFamily="50" charset="-52"/>
              </a:rPr>
              <a:t>Игра  -  </a:t>
            </a:r>
            <a:r>
              <a:rPr lang="ru-RU" sz="1100" b="1" dirty="0" smtClean="0">
                <a:solidFill>
                  <a:srgbClr val="0082C8"/>
                </a:solidFill>
                <a:latin typeface="Muller Narrow Light" pitchFamily="50" charset="-52"/>
              </a:rPr>
              <a:t>викторина</a:t>
            </a:r>
            <a:r>
              <a:rPr lang="ru-RU" sz="1100" b="1" dirty="0" smtClean="0">
                <a:solidFill>
                  <a:srgbClr val="0082C8"/>
                </a:solidFill>
                <a:latin typeface="MullerNarrow-Light" pitchFamily="50" charset="-52"/>
              </a:rPr>
              <a:t> «День Кино»</a:t>
            </a:r>
            <a:endParaRPr lang="ru-RU" sz="1100" b="1" dirty="0">
              <a:solidFill>
                <a:srgbClr val="0082C8"/>
              </a:solidFill>
              <a:latin typeface="MullerNarrow-Light" pitchFamily="50" charset="-52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0" y="5373216"/>
            <a:ext cx="2520280" cy="509736"/>
          </a:xfrm>
          <a:prstGeom prst="round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000" dirty="0" smtClean="0">
                <a:latin typeface="Muller Narrow Light"/>
              </a:rPr>
              <a:t>Городской Дворец Культуры</a:t>
            </a:r>
            <a:endParaRPr lang="ru-RU" sz="1000" dirty="0">
              <a:latin typeface="Muller Narrow Ligh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lc="http://schemas.openxmlformats.org/drawingml/2006/lockedCanvas" xmlns="" xmlns:a16="http://schemas.microsoft.com/office/drawing/2014/main" id="{62B58A40-69BB-FF4A-B00B-250F8A8F28E5}"/>
              </a:ext>
            </a:extLst>
          </p:cNvPr>
          <p:cNvPicPr/>
          <p:nvPr/>
        </p:nvPicPr>
        <p:blipFill>
          <a:blip r:embed="rId7" cstate="print">
            <a:extLst>
              <a:ext uri="{96DAC541-7B7A-43D3-8B79-37D633B846F1}">
                <asvg:svgBlip xmlns:lc="http://schemas.openxmlformats.org/drawingml/2006/lockedCanvas" xmlns:pic="http://schemas.openxmlformats.org/drawingml/2006/picture" xmlns=""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2714612" y="2357430"/>
            <a:ext cx="417798" cy="34522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203848" y="1124744"/>
            <a:ext cx="2592288" cy="432048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Интеллектуальная игра  «Что? Где? Когда?»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3214686"/>
            <a:ext cx="2366004" cy="357190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000" dirty="0" smtClean="0">
                <a:latin typeface="Muller Narrow Light"/>
              </a:rPr>
              <a:t>ГОАУСОН «Мурманский ДИПИ»</a:t>
            </a:r>
            <a:endParaRPr lang="ru-RU" sz="1000" dirty="0">
              <a:latin typeface="Muller Narrow Ligh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51712" y="1052736"/>
            <a:ext cx="2592288" cy="504056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Интерактивная викторина </a:t>
            </a:r>
          </a:p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«Игровое шоу»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43702" y="3357562"/>
            <a:ext cx="2376264" cy="428628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900" b="1" dirty="0" smtClean="0">
                <a:latin typeface="MullerNarrow-Light" pitchFamily="50" charset="-52"/>
              </a:rPr>
              <a:t> </a:t>
            </a:r>
          </a:p>
          <a:p>
            <a:pPr algn="ctr"/>
            <a:r>
              <a:rPr lang="ru-RU" sz="1000" dirty="0" smtClean="0">
                <a:latin typeface="Muller Narrow Light"/>
              </a:rPr>
              <a:t>Общероссийское общественное государственное движение детей и молодёжи «Движение  первых»</a:t>
            </a:r>
            <a:endParaRPr lang="ru-RU" sz="1000" dirty="0">
              <a:latin typeface="Muller Narrow Light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ABA5FC19-1445-A840-9988-AF4773354E5C}"/>
              </a:ext>
            </a:extLst>
          </p:cNvPr>
          <p:cNvSpPr/>
          <p:nvPr/>
        </p:nvSpPr>
        <p:spPr>
          <a:xfrm>
            <a:off x="107504" y="5949280"/>
            <a:ext cx="2376264" cy="792088"/>
          </a:xfrm>
          <a:prstGeom prst="roundRect">
            <a:avLst/>
          </a:prstGeom>
          <a:solidFill>
            <a:srgbClr val="F05C2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uller Narrow Light"/>
              </a:rPr>
              <a:t>Обучающий семинар-практикум в рамках проекта «Безграничная жизнь»            </a:t>
            </a:r>
            <a:r>
              <a:rPr lang="ru-RU" sz="1000" u="sng" dirty="0" smtClean="0">
                <a:latin typeface="Muller Narrow Light"/>
                <a:hlinkClick r:id="rId166"/>
              </a:rPr>
              <a:t>https://zhit-vmeste.ru/news/?id=244928</a:t>
            </a:r>
            <a:endParaRPr lang="ru-RU" sz="1000" dirty="0">
              <a:latin typeface="Muller Narrow Ligh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4000504"/>
            <a:ext cx="2071702" cy="360040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Игры на логику</a:t>
            </a:r>
            <a:endParaRPr lang="ru-RU" sz="1100" b="1" dirty="0">
              <a:solidFill>
                <a:srgbClr val="0082C8"/>
              </a:solidFill>
              <a:latin typeface="Muller Narrow Light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="" xmlns:a16="http://schemas.microsoft.com/office/drawing/2014/main" id="{ABA5FC19-1445-A840-9988-AF4773354E5C}"/>
              </a:ext>
            </a:extLst>
          </p:cNvPr>
          <p:cNvSpPr/>
          <p:nvPr/>
        </p:nvSpPr>
        <p:spPr>
          <a:xfrm>
            <a:off x="6300192" y="6093296"/>
            <a:ext cx="2701534" cy="620688"/>
          </a:xfrm>
          <a:prstGeom prst="roundRect">
            <a:avLst/>
          </a:prstGeom>
          <a:solidFill>
            <a:srgbClr val="F05C2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latin typeface="Muller Narrow Light" pitchFamily="50" charset="-52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EC5DBFE-8F1D-6441-8DF7-061A6E1E3542}"/>
              </a:ext>
            </a:extLst>
          </p:cNvPr>
          <p:cNvPicPr/>
          <p:nvPr/>
        </p:nvPicPr>
        <p:blipFill>
          <a:blip r:embed="rId167" cstate="print">
            <a:extLst>
              <a:ext uri="{96DAC541-7B7A-43D3-8B79-37D633B846F1}">
                <asvg:svgBlip xmlns:lc="http://schemas.openxmlformats.org/drawingml/2006/lockedCanvas" xmlns:pic="http://schemas.openxmlformats.org/drawingml/2006/picture" xmlns=""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>
            <a:off x="6300192" y="3861048"/>
            <a:ext cx="395984" cy="395984"/>
          </a:xfrm>
          <a:prstGeom prst="rect">
            <a:avLst/>
          </a:prstGeom>
        </p:spPr>
      </p:pic>
      <p:cxnSp>
        <p:nvCxnSpPr>
          <p:cNvPr id="46" name="Прямая со стрелкой 45"/>
          <p:cNvCxnSpPr/>
          <p:nvPr/>
        </p:nvCxnSpPr>
        <p:spPr>
          <a:xfrm>
            <a:off x="4572000" y="4725144"/>
            <a:ext cx="0" cy="28803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2699792" y="5013176"/>
            <a:ext cx="3456384" cy="1584176"/>
          </a:xfrm>
          <a:prstGeom prst="roundRect">
            <a:avLst/>
          </a:prstGeom>
          <a:solidFill>
            <a:srgbClr val="EBEBEB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В период с 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2023 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года по 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декабрь 2025 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года организовано и проведено 45 мероприятий различной направленности, в которых приняли участие  получатели социальных услуг  с возрасте от 55  до 80 лет. Мероприятия проводились  в стационарном отделении и за его пределами 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pic>
        <p:nvPicPr>
          <p:cNvPr id="49" name="Рисунок 48" descr="Социальная сеть со сплошной заливкой">
            <a:extLst>
              <a:ext uri="{FF2B5EF4-FFF2-40B4-BE49-F238E27FC236}">
                <a16:creationId xmlns="" xmlns:a16="http://schemas.microsoft.com/office/drawing/2014/main" id="{6A2113D1-30B6-A414-C7EB-6A51AFB160DA}"/>
              </a:ext>
            </a:extLst>
          </p:cNvPr>
          <p:cNvPicPr>
            <a:picLocks noChangeAspect="1"/>
          </p:cNvPicPr>
          <p:nvPr/>
        </p:nvPicPr>
        <p:blipFill>
          <a:blip r:embed="rId2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>
            <a:off x="5715008" y="2214554"/>
            <a:ext cx="581415" cy="581415"/>
          </a:xfrm>
          <a:prstGeom prst="rect">
            <a:avLst/>
          </a:prstGeom>
        </p:spPr>
      </p:pic>
      <p:pic>
        <p:nvPicPr>
          <p:cNvPr id="2050" name="Picture 2" descr="C:\Users\User\Desktop\ВСЯКО\hN-DLYtZbVnJKEq9UyUfuqc8YkKOI2HJI5txOB7DY0egoNIhNBNWPQXsBIw6ZKnMC2h8Y3gIY6EUxi_0R4NmGH4o.jpg"/>
          <p:cNvPicPr>
            <a:picLocks noChangeAspect="1" noChangeArrowheads="1"/>
          </p:cNvPicPr>
          <p:nvPr/>
        </p:nvPicPr>
        <p:blipFill>
          <a:blip r:embed="rId214" cstate="print"/>
          <a:srcRect/>
          <a:stretch>
            <a:fillRect/>
          </a:stretch>
        </p:blipFill>
        <p:spPr bwMode="auto">
          <a:xfrm>
            <a:off x="214282" y="1357298"/>
            <a:ext cx="2428892" cy="1785950"/>
          </a:xfrm>
          <a:prstGeom prst="rect">
            <a:avLst/>
          </a:prstGeom>
          <a:noFill/>
        </p:spPr>
      </p:pic>
      <p:pic>
        <p:nvPicPr>
          <p:cNvPr id="2056" name="Picture 8" descr="C:\Users\User\Pictures\фото\фото 2023\IMG_5429.jpg"/>
          <p:cNvPicPr>
            <a:picLocks noChangeAspect="1" noChangeArrowheads="1"/>
          </p:cNvPicPr>
          <p:nvPr/>
        </p:nvPicPr>
        <p:blipFill>
          <a:blip r:embed="rId215" cstate="print"/>
          <a:srcRect/>
          <a:stretch>
            <a:fillRect/>
          </a:stretch>
        </p:blipFill>
        <p:spPr bwMode="auto">
          <a:xfrm>
            <a:off x="6429388" y="4357694"/>
            <a:ext cx="2428860" cy="1607331"/>
          </a:xfrm>
          <a:prstGeom prst="rect">
            <a:avLst/>
          </a:prstGeom>
          <a:noFill/>
        </p:spPr>
      </p:pic>
      <p:pic>
        <p:nvPicPr>
          <p:cNvPr id="2057" name="Picture 9" descr="C:\Users\User\Desktop\видио что где когда\IMG_7171.JPG"/>
          <p:cNvPicPr>
            <a:picLocks noChangeAspect="1" noChangeArrowheads="1"/>
          </p:cNvPicPr>
          <p:nvPr/>
        </p:nvPicPr>
        <p:blipFill>
          <a:blip r:embed="rId216" cstate="print"/>
          <a:srcRect/>
          <a:stretch>
            <a:fillRect/>
          </a:stretch>
        </p:blipFill>
        <p:spPr bwMode="auto">
          <a:xfrm>
            <a:off x="3286116" y="1500174"/>
            <a:ext cx="2357454" cy="1714488"/>
          </a:xfrm>
          <a:prstGeom prst="rect">
            <a:avLst/>
          </a:prstGeom>
          <a:noFill/>
        </p:spPr>
      </p:pic>
      <p:pic>
        <p:nvPicPr>
          <p:cNvPr id="2058" name="Picture 10" descr="C:\Users\User\Desktop\ВСЯКО\LP9t0KBYoN4.jpg"/>
          <p:cNvPicPr>
            <a:picLocks noChangeAspect="1" noChangeArrowheads="1"/>
          </p:cNvPicPr>
          <p:nvPr/>
        </p:nvPicPr>
        <p:blipFill>
          <a:blip r:embed="rId217" cstate="print"/>
          <a:srcRect/>
          <a:stretch>
            <a:fillRect/>
          </a:stretch>
        </p:blipFill>
        <p:spPr bwMode="auto">
          <a:xfrm>
            <a:off x="6357950" y="1571612"/>
            <a:ext cx="2625305" cy="1734137"/>
          </a:xfrm>
          <a:prstGeom prst="rect">
            <a:avLst/>
          </a:prstGeom>
          <a:noFill/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B988AB7A-B607-4C49-8C19-72E9D09442D4}"/>
              </a:ext>
            </a:extLst>
      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7358082" y="6215082"/>
            <a:ext cx="500066" cy="355600"/>
          </a:xfrm>
          <a:prstGeom prst="rect">
            <a:avLst/>
          </a:prstGeom>
        </p:spPr>
      </p:pic>
      <p:pic>
        <p:nvPicPr>
          <p:cNvPr id="1026" name="Picture 2" descr="C:\Users\User\Desktop\ВСЯКО\nPoDT9EzN9k.jpg"/>
          <p:cNvPicPr>
            <a:picLocks noChangeAspect="1" noChangeArrowheads="1"/>
          </p:cNvPicPr>
          <p:nvPr/>
        </p:nvPicPr>
        <p:blipFill>
          <a:blip r:embed="rId219" cstate="print"/>
          <a:srcRect/>
          <a:stretch>
            <a:fillRect/>
          </a:stretch>
        </p:blipFill>
        <p:spPr bwMode="auto">
          <a:xfrm>
            <a:off x="214283" y="3624944"/>
            <a:ext cx="2428892" cy="1804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15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FF71CEA-3B75-474E-9B1C-413E2FA31DA8}"/>
              </a:ext>
            </a:extLst>
          </p:cNvPr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2C8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5251"/>
            <a:ext cx="7380312" cy="10579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533400" lvl="0" algn="l">
              <a:spcBef>
                <a:spcPts val="0"/>
              </a:spcBef>
              <a:defRPr/>
            </a:pPr>
            <a: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lang="ru-RU" sz="2000" dirty="0">
                <a:solidFill>
                  <a:srgbClr val="0082C8"/>
                </a:solidFill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r>
              <a:rPr lang="ru-RU" sz="2000" dirty="0" smtClean="0">
                <a:latin typeface="Muller Narrow Extra Bold"/>
              </a:rPr>
              <a:t>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Microsoft JhengHei" pitchFamily="34" charset="-120"/>
                <a:cs typeface="+mn-cs"/>
              </a:rPr>
            </a:br>
            <a:endParaRPr lang="ru-RU" sz="2400" b="1" dirty="0">
              <a:solidFill>
                <a:srgbClr val="0082C8"/>
              </a:solidFill>
              <a:latin typeface="Muller Narrow ExtraBold" panose="00000900000000000000" pitchFamily="50" charset="-52"/>
              <a:ea typeface="Microsoft JhengHei" pitchFamily="34" charset="-12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01341"/>
            <a:ext cx="226368" cy="269115"/>
          </a:xfrm>
        </p:spPr>
        <p:txBody>
          <a:bodyPr/>
          <a:lstStyle/>
          <a:p>
            <a:fld id="{7A7CCAE6-98F7-490E-B384-AC60FA9F6EC7}" type="slidenum">
              <a:rPr lang="ru-RU" smtClean="0">
                <a:solidFill>
                  <a:srgbClr val="999999"/>
                </a:solidFill>
              </a:rPr>
              <a:pPr/>
              <a:t>6</a:t>
            </a:fld>
            <a:endParaRPr lang="ru-RU" dirty="0">
              <a:solidFill>
                <a:srgbClr val="999999"/>
              </a:solidFill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E4A4E019-FC87-E487-D07B-4104A61C6E68}"/>
              </a:ext>
            </a:extLst>
          </p:cNvPr>
          <p:cNvSpPr txBox="1">
            <a:spLocks/>
          </p:cNvSpPr>
          <p:nvPr/>
        </p:nvSpPr>
        <p:spPr>
          <a:xfrm>
            <a:off x="935963" y="5565959"/>
            <a:ext cx="219889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F05A28"/>
              </a:solidFill>
              <a:latin typeface="Muller Narrow Light" panose="0000040000000000000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4AE9A62-B9BA-90F5-099F-6A8C11607D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1"/>
            <a:ext cx="660630" cy="792088"/>
          </a:xfrm>
          <a:prstGeom prst="rect">
            <a:avLst/>
          </a:prstGeom>
        </p:spPr>
      </p:pic>
      <p:pic>
        <p:nvPicPr>
          <p:cNvPr id="27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6632"/>
            <a:ext cx="720080" cy="864096"/>
          </a:xfrm>
          <a:prstGeom prst="rect">
            <a:avLst/>
          </a:prstGeom>
          <a:noFill/>
        </p:spPr>
      </p:pic>
      <p:pic>
        <p:nvPicPr>
          <p:cNvPr id="28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19672" y="1052736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Muller Narrow Light"/>
                <a:cs typeface="Times New Roman" pitchFamily="18" charset="0"/>
              </a:rPr>
              <a:t>Промежуточные итоги реализации практики  </a:t>
            </a:r>
            <a:r>
              <a:rPr lang="ru-RU" sz="1600" b="1" dirty="0" smtClean="0">
                <a:latin typeface="Muller Narrow Light"/>
                <a:cs typeface="Times New Roman" pitchFamily="18" charset="0"/>
              </a:rPr>
              <a:t>«Ментальное здоровье»</a:t>
            </a:r>
            <a:endParaRPr lang="ru-RU" sz="1600" dirty="0">
              <a:latin typeface="Muller Narrow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412776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Охвачено  </a:t>
            </a:r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150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человек:</a:t>
            </a:r>
            <a:endParaRPr lang="ru-RU" sz="1400" dirty="0" smtClean="0">
              <a:solidFill>
                <a:srgbClr val="F05C27"/>
              </a:solidFill>
              <a:latin typeface="Muller Narrow Light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9</a:t>
            </a:r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гражданина пожилого возраста,</a:t>
            </a:r>
          </a:p>
          <a:p>
            <a:pPr algn="ctr"/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58</a:t>
            </a:r>
            <a:r>
              <a:rPr lang="ru-RU" sz="1400" b="1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представителей организаций и учреждений Ковдорского муниципального округа</a:t>
            </a:r>
            <a:endParaRPr lang="ru-RU" sz="1400" dirty="0">
              <a:solidFill>
                <a:srgbClr val="F05C27"/>
              </a:solidFill>
              <a:latin typeface="Muller Narrow Light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331640" y="2276872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79512" y="2492896"/>
            <a:ext cx="5904656" cy="2088232"/>
          </a:xfrm>
          <a:prstGeom prst="roundRect">
            <a:avLst/>
          </a:prstGeom>
          <a:solidFill>
            <a:srgbClr val="EBEBEB"/>
          </a:solidFill>
          <a:ln>
            <a:solidFill>
              <a:srgbClr val="0082C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r>
              <a:rPr lang="ru-RU" sz="1100" b="1" dirty="0" smtClean="0">
                <a:solidFill>
                  <a:srgbClr val="0082C8"/>
                </a:solidFill>
                <a:latin typeface="Muller Narrow Light"/>
              </a:rPr>
              <a:t>Качественные показатели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F05C27"/>
                </a:solidFill>
                <a:latin typeface="MullerNarrow-Light" pitchFamily="50" charset="-52"/>
              </a:rPr>
              <a:t>Создание новых возможностей для обмена опытом и знаниями между всеми участниками практики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F05C27"/>
                </a:solidFill>
                <a:latin typeface="MullerNarrow-Light" pitchFamily="50" charset="-52"/>
              </a:rPr>
              <a:t>Повышение качества жизни пожилых людей, посредством выхода из состояния одиночества, повышения качества социальных контактов,  расширения сферы  общения</a:t>
            </a:r>
          </a:p>
          <a:p>
            <a:pPr lvl="0" algn="ctr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F05C27"/>
                </a:solidFill>
                <a:latin typeface="MullerNarrow-Light" pitchFamily="50" charset="-52"/>
              </a:rPr>
              <a:t>Улучшение психофизического и эмоционального состояния получателей социальных услуг (улучшение настроения и самочувствия, снижение эмоциональной напряжённости)</a:t>
            </a: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Narrow-Light" pitchFamily="50" charset="-52"/>
            </a:endParaRPr>
          </a:p>
          <a:p>
            <a:pPr lvl="0" algn="ctr">
              <a:buFont typeface="Wingdings" pitchFamily="2" charset="2"/>
              <a:buChar char="ü"/>
            </a:pPr>
            <a:endParaRPr lang="ru-RU" sz="1100" dirty="0" smtClean="0">
              <a:latin typeface="MullerNarrow-Light" pitchFamily="50" charset="-52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/>
            <a:endParaRPr lang="ru-RU" dirty="0" smtClean="0">
              <a:latin typeface="Muller Narrow Light"/>
            </a:endParaRPr>
          </a:p>
          <a:p>
            <a:pPr algn="ctr"/>
            <a:endParaRPr lang="ru-RU" dirty="0">
              <a:latin typeface="Muller Narrow Light"/>
            </a:endParaRPr>
          </a:p>
        </p:txBody>
      </p:sp>
      <p:pic>
        <p:nvPicPr>
          <p:cNvPr id="16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9992" y="1844824"/>
            <a:ext cx="792088" cy="6480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DF936AF-99DA-4B4B-9664-838DFFF9D8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8316416" y="764704"/>
            <a:ext cx="540000" cy="540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20072" y="1556792"/>
            <a:ext cx="3563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Охвачено  7 организаций Ковдорского муниципального округа </a:t>
            </a:r>
          </a:p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 организации </a:t>
            </a:r>
            <a:r>
              <a:rPr lang="ru-RU" sz="1400" dirty="0" smtClean="0">
                <a:solidFill>
                  <a:srgbClr val="F05C27"/>
                </a:solidFill>
                <a:latin typeface="Muller Narrow Light"/>
                <a:cs typeface="Times New Roman" panose="02020603050405020304" pitchFamily="18" charset="0"/>
              </a:rPr>
              <a:t>г. Мурманска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4941168"/>
            <a:ext cx="8712968" cy="1628800"/>
          </a:xfrm>
          <a:prstGeom prst="roundRect">
            <a:avLst/>
          </a:prstGeom>
          <a:solidFill>
            <a:srgbClr val="EBEBEB"/>
          </a:solidFill>
          <a:ln>
            <a:solidFill>
              <a:srgbClr val="0082C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endParaRPr lang="ru-RU" sz="1400" dirty="0" smtClean="0">
              <a:solidFill>
                <a:srgbClr val="0082C8"/>
              </a:solidFill>
              <a:latin typeface="Muller Narrow Light"/>
            </a:endParaRPr>
          </a:p>
          <a:p>
            <a:pPr algn="ctr"/>
            <a:r>
              <a:rPr lang="ru-RU" sz="1400" dirty="0" smtClean="0">
                <a:solidFill>
                  <a:srgbClr val="F05C27"/>
                </a:solidFill>
                <a:latin typeface="Muller Narrow Light"/>
              </a:rPr>
              <a:t>Оценка возможности тиражирования практики</a:t>
            </a:r>
          </a:p>
          <a:p>
            <a:pPr algn="ctr"/>
            <a:r>
              <a:rPr lang="ru-RU" sz="1400" dirty="0" smtClean="0">
                <a:solidFill>
                  <a:srgbClr val="0082C8"/>
                </a:solidFill>
                <a:latin typeface="MullerNarrow-Light" pitchFamily="50" charset="-52"/>
              </a:rPr>
              <a:t>Практика показала свою результативность и может быть применена коллегами социальных учреждений, имеющих стационарную форму обслуживания граждан пожилого возраста и инвалидов. Практика является актуальной и доступной, интересна для волонтеров любого возраста, не требует финансовых затрат. С материалами практик можно ознакомиться на сайте учреждения:</a:t>
            </a:r>
            <a:r>
              <a:rPr lang="en-US" sz="1400" dirty="0" smtClean="0">
                <a:solidFill>
                  <a:srgbClr val="0082C8"/>
                </a:solidFill>
                <a:latin typeface="MullerNarrow-Light" pitchFamily="50" charset="-52"/>
              </a:rPr>
              <a:t> http://www.gobuson-kovdor.ru/index/programma_quot_starshee_pokolenie_quot/0-373</a:t>
            </a:r>
            <a:endParaRPr lang="ru-RU" sz="1400" dirty="0" smtClean="0">
              <a:latin typeface="MullerNarrow-Light" pitchFamily="50" charset="-52"/>
            </a:endParaRPr>
          </a:p>
          <a:p>
            <a:pPr algn="ctr"/>
            <a:r>
              <a:rPr lang="ru-RU" sz="1400" dirty="0" smtClean="0">
                <a:solidFill>
                  <a:srgbClr val="0082C8"/>
                </a:solidFill>
                <a:latin typeface="MullerNarrow-Light" pitchFamily="50" charset="-52"/>
              </a:rPr>
              <a:t> или в группе </a:t>
            </a:r>
            <a:r>
              <a:rPr lang="ru-RU" sz="1400" dirty="0" err="1" smtClean="0">
                <a:solidFill>
                  <a:srgbClr val="0082C8"/>
                </a:solidFill>
                <a:latin typeface="MullerNarrow-Light" pitchFamily="50" charset="-52"/>
              </a:rPr>
              <a:t>ВКонтакте</a:t>
            </a:r>
            <a:r>
              <a:rPr lang="ru-RU" sz="1400" dirty="0" smtClean="0">
                <a:latin typeface="MullerNarrow-Light" pitchFamily="50" charset="-52"/>
              </a:rPr>
              <a:t>  </a:t>
            </a:r>
            <a:r>
              <a:rPr lang="en-US" sz="1400" dirty="0" smtClean="0">
                <a:latin typeface="MullerNarrow-Light" pitchFamily="50" charset="-52"/>
                <a:hlinkClick r:id="rId172"/>
              </a:rPr>
              <a:t>https://vk.com/public184259152?w=wall-184259152_2604</a:t>
            </a:r>
            <a:endParaRPr lang="ru-RU" sz="1400" dirty="0" smtClean="0">
              <a:latin typeface="MullerNarrow-Light" pitchFamily="50" charset="-52"/>
            </a:endParaRPr>
          </a:p>
          <a:p>
            <a:endParaRPr lang="ru-RU" sz="1400" dirty="0" smtClean="0">
              <a:latin typeface="MullerNarrow-Light" pitchFamily="50" charset="-52"/>
            </a:endParaRPr>
          </a:p>
          <a:p>
            <a:pPr lvl="0" algn="ctr">
              <a:buFont typeface="Wingdings" pitchFamily="2" charset="2"/>
              <a:buChar char="ü"/>
            </a:pPr>
            <a:endParaRPr lang="ru-RU" sz="1100" dirty="0" smtClean="0">
              <a:latin typeface="MullerNarrow-Light" pitchFamily="50" charset="-52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 smtClean="0">
              <a:latin typeface="Muller Narrow Light"/>
            </a:endParaRPr>
          </a:p>
          <a:p>
            <a:pPr algn="ctr"/>
            <a:endParaRPr lang="ru-RU" dirty="0" smtClean="0">
              <a:latin typeface="Muller Narrow Light"/>
            </a:endParaRPr>
          </a:p>
          <a:p>
            <a:pPr algn="ctr"/>
            <a:endParaRPr lang="ru-RU" dirty="0">
              <a:latin typeface="Muller Narrow Light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115616" y="4581128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esktop\ВСЯКО\dGPedFuZ3xM.jpg"/>
          <p:cNvPicPr>
            <a:picLocks noChangeAspect="1" noChangeArrowheads="1"/>
          </p:cNvPicPr>
          <p:nvPr/>
        </p:nvPicPr>
        <p:blipFill>
          <a:blip r:embed="rId173" cstate="print"/>
          <a:srcRect/>
          <a:stretch>
            <a:fillRect/>
          </a:stretch>
        </p:blipFill>
        <p:spPr bwMode="auto">
          <a:xfrm>
            <a:off x="6230485" y="2571744"/>
            <a:ext cx="2627795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15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4744"/>
            <a:ext cx="9144000" cy="5733256"/>
          </a:xfrm>
          <a:custGeom>
            <a:avLst/>
            <a:gdLst/>
            <a:ahLst/>
            <a:cxnLst/>
            <a:rect l="l" t="t" r="r" b="b"/>
            <a:pathLst>
              <a:path w="12192000" h="5501640">
                <a:moveTo>
                  <a:pt x="12192000" y="0"/>
                </a:moveTo>
                <a:lnTo>
                  <a:pt x="0" y="0"/>
                </a:lnTo>
                <a:lnTo>
                  <a:pt x="0" y="5501640"/>
                </a:lnTo>
                <a:lnTo>
                  <a:pt x="12192000" y="55016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pPr algn="ctr"/>
            <a:endParaRPr lang="ru-RU" sz="1400" dirty="0" smtClean="0">
              <a:latin typeface="Muller Narrow Light"/>
            </a:endParaRPr>
          </a:p>
          <a:p>
            <a:r>
              <a:rPr lang="ru-RU" sz="1200" dirty="0" smtClean="0">
                <a:latin typeface="Muller Narrow Light"/>
              </a:rPr>
              <a:t>Государственное образовательное учреждение высшего профессионального образования «Северный государственный медицинский университет (г. Архангельск» Федерального агентства по здравоохранению и социальному развития  Специальность  - Специалист по социальной работе</a:t>
            </a:r>
          </a:p>
          <a:p>
            <a:r>
              <a:rPr lang="ru-RU" dirty="0" smtClean="0"/>
              <a:t> </a:t>
            </a:r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1509713" cy="335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3886676" cy="3352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80" y="116632"/>
            <a:ext cx="720080" cy="86409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5786" y="5072074"/>
            <a:ext cx="2978658" cy="335279"/>
          </a:xfrm>
          <a:prstGeom prst="rect">
            <a:avLst/>
          </a:prstGeom>
        </p:spPr>
      </p:pic>
      <p:pic>
        <p:nvPicPr>
          <p:cNvPr id="47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</p:spPr>
      </p:pic>
      <p:pic>
        <p:nvPicPr>
          <p:cNvPr id="48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0"/>
            <a:ext cx="864096" cy="1036914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627784" y="260648"/>
            <a:ext cx="584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uller Narrow Extra Bold"/>
              </a:rPr>
              <a:t>Профессиональные достижение участника конкурса</a:t>
            </a:r>
            <a:endParaRPr lang="ru-RU" dirty="0">
              <a:latin typeface="Muller Narrow Extra Bold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2564904"/>
            <a:ext cx="5940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Muller Narrow Light"/>
              </a:rPr>
              <a:t>ЧУ «Образовательная организация дополнительного профессионального образования  «Международная академия экспертизы и оценки» квалификация «Психолог»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Muller Narrow Light"/>
              </a:rPr>
              <a:t>ЧУ «Образовательная организация дополнительного профессионального образования «Международная академия экспертизы и оценки» квалификация «Психолог в социальной сфере»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Muller Narrow Light"/>
              </a:rPr>
              <a:t>Автономная некоммерческая организация консультационных услуг «Профессиональный стандарт»  квалификация «Специалист по реабилитационной работе в социальной сфере» (код А уровень квалификации 6 «Комплексное обеспечение социальной реабилитации и </a:t>
            </a:r>
            <a:r>
              <a:rPr lang="ru-RU" sz="1200" dirty="0" err="1" smtClean="0">
                <a:latin typeface="Muller Narrow Light"/>
              </a:rPr>
              <a:t>абилитации</a:t>
            </a:r>
            <a:r>
              <a:rPr lang="ru-RU" sz="1200" dirty="0" smtClean="0">
                <a:latin typeface="Muller Narrow Light"/>
              </a:rPr>
              <a:t>»</a:t>
            </a:r>
          </a:p>
          <a:p>
            <a:pPr>
              <a:buFont typeface="Wingdings" pitchFamily="2" charset="2"/>
              <a:buChar char="Ø"/>
            </a:pPr>
            <a:endParaRPr lang="ru-RU" sz="1200" dirty="0" smtClean="0">
              <a:latin typeface="Muller Narrow Light"/>
            </a:endParaRPr>
          </a:p>
          <a:p>
            <a:endParaRPr lang="ru-RU" sz="1200" dirty="0" smtClean="0">
              <a:latin typeface="Muller Narrow Light"/>
            </a:endParaRPr>
          </a:p>
          <a:p>
            <a:endParaRPr lang="ru-RU" sz="1400" dirty="0" smtClean="0">
              <a:latin typeface="Muller Narrow Light"/>
            </a:endParaRPr>
          </a:p>
          <a:p>
            <a:endParaRPr lang="ru-RU" sz="1400" dirty="0" smtClean="0">
              <a:latin typeface="Muller Narrow Light"/>
            </a:endParaRPr>
          </a:p>
          <a:p>
            <a:endParaRPr lang="ru-RU" sz="1400" dirty="0" smtClean="0">
              <a:latin typeface="Muller Narrow Light"/>
            </a:endParaRPr>
          </a:p>
          <a:p>
            <a:endParaRPr lang="ru-RU" sz="1400" dirty="0" smtClean="0">
              <a:latin typeface="Muller Narrow Light"/>
            </a:endParaRPr>
          </a:p>
          <a:p>
            <a:endParaRPr lang="ru-RU" sz="1400" dirty="0" smtClean="0">
              <a:latin typeface="Muller Narrow Light"/>
            </a:endParaRPr>
          </a:p>
          <a:p>
            <a:endParaRPr lang="ru-RU" sz="1400" dirty="0">
              <a:latin typeface="Muller Narrow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5500702"/>
            <a:ext cx="62281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«Сопровождающий инвалидов, лиц с ограниченными возможностями здоровья и несовершеннолетних»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«Сеть Интернет в противодействии террористическим угрозам»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«Оказание первой помощи»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latin typeface="Muller Narrow Light"/>
              </a:rPr>
              <a:t>«Современные подходы к социальной реабилитации несовершеннолетних, трудоспособных инвалидов и пожилых людей с тяжелыми хроническими заболеваниями»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>
              <a:latin typeface="Muller Narrow Light"/>
            </a:endParaRPr>
          </a:p>
          <a:p>
            <a:pPr>
              <a:buFont typeface="Wingdings" pitchFamily="2" charset="2"/>
              <a:buChar char="ü"/>
            </a:pPr>
            <a:endParaRPr lang="ru-RU" sz="1400" dirty="0">
              <a:latin typeface="Muller Narrow Light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lc="http://schemas.openxmlformats.org/drawingml/2006/lockedCanvas" xmlns="" xmlns:a16="http://schemas.microsoft.com/office/drawing/2014/main" id="{FF294384-5A10-D74B-B133-C90A4B8FA06B}"/>
              </a:ext>
            </a:extLst>
          </p:cNvPr>
          <p:cNvPicPr/>
          <p:nvPr/>
        </p:nvPicPr>
        <p:blipFill>
          <a:blip r:embed="rId8" cstate="print">
            <a:extLst>
              <a:ext uri="{96DAC541-7B7A-43D3-8B79-37D633B846F1}">
                <asvg:svgBlip xmlns:lc="http://schemas.openxmlformats.org/drawingml/2006/lockedCanvas" xmlns:pic="http://schemas.openxmlformats.org/drawingml/2006/picture"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8388424" y="980728"/>
            <a:ext cx="540000" cy="540000"/>
          </a:xfrm>
          <a:prstGeom prst="rect">
            <a:avLst/>
          </a:prstGeom>
        </p:spPr>
      </p:pic>
      <p:pic>
        <p:nvPicPr>
          <p:cNvPr id="14" name="Рисунок 13" descr="IMG_8738_cr.jpg"/>
          <p:cNvPicPr>
            <a:picLocks noChangeAspect="1"/>
          </p:cNvPicPr>
          <p:nvPr/>
        </p:nvPicPr>
        <p:blipFill>
          <a:blip r:embed="rId132" cstate="print"/>
          <a:stretch>
            <a:fillRect/>
          </a:stretch>
        </p:blipFill>
        <p:spPr>
          <a:xfrm>
            <a:off x="6084168" y="2060848"/>
            <a:ext cx="2843808" cy="1800200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pic>
        <p:nvPicPr>
          <p:cNvPr id="15" name="Содержимое 6" descr="FPHP_oIR4wI.jpg"/>
          <p:cNvPicPr>
            <a:picLocks noChangeAspect="1"/>
          </p:cNvPicPr>
          <p:nvPr/>
        </p:nvPicPr>
        <p:blipFill>
          <a:blip r:embed="rId133" cstate="print"/>
          <a:stretch>
            <a:fillRect/>
          </a:stretch>
        </p:blipFill>
        <p:spPr>
          <a:xfrm rot="16200000">
            <a:off x="6274428" y="4307315"/>
            <a:ext cx="2787832" cy="2160240"/>
          </a:xfrm>
          <a:prstGeom prst="rect">
            <a:avLst/>
          </a:prstGeom>
          <a:ln w="28575">
            <a:solidFill>
              <a:srgbClr val="F05C27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55867C3-9FC0-FF45-89B0-73B5446572B2}"/>
              </a:ext>
            </a:extLst>
          </p:cNvPr>
          <p:cNvPicPr>
            <a:picLocks noChangeAspect="1"/>
          </p:cNvPicPr>
          <p:nvPr/>
        </p:nvPicPr>
        <p:blipFill>
          <a:blip r:embed="rId134" cstate="print"/>
          <a:stretch>
            <a:fillRect/>
          </a:stretch>
        </p:blipFill>
        <p:spPr>
          <a:xfrm>
            <a:off x="5929322" y="6000768"/>
            <a:ext cx="538893" cy="635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FF71CEA-3B75-474E-9B1C-413E2FA31DA8}"/>
              </a:ext>
            </a:extLst>
          </p:cNvPr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uller Narrow Light"/>
              </a:rPr>
              <a:t>https://vk.com/public184259152</a:t>
            </a:r>
            <a:endParaRPr lang="ru-RU" dirty="0">
              <a:latin typeface="Muller Narrow Ligh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623D9B1-9364-DA4E-AD61-B796C24576FA}"/>
              </a:ext>
            </a:extLst>
          </p:cNvPr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516216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Muller Narrow Extra Bold"/>
              </a:rPr>
              <a:t>МИНИСТЕРСТВО ТРУДА И СОЦИАЛЬНОГО РАЗВИТИЯ МУРМАНСКОЙ ОБЛАСТИ</a:t>
            </a:r>
            <a:br>
              <a:rPr lang="ru-RU" sz="1800" dirty="0" smtClean="0">
                <a:latin typeface="Muller Narrow Extra Bold"/>
              </a:rPr>
            </a:br>
            <a:r>
              <a:rPr lang="ru-RU" sz="1600" dirty="0" smtClean="0">
                <a:latin typeface="Muller Narrow Extra Bold"/>
              </a:rPr>
              <a:t>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</a:t>
            </a:r>
            <a:r>
              <a:rPr lang="ru-RU" sz="1800" dirty="0" smtClean="0">
                <a:latin typeface="Muller Narrow Extra Bold"/>
              </a:rPr>
              <a:t/>
            </a:r>
            <a:br>
              <a:rPr lang="ru-RU" sz="1800" dirty="0" smtClean="0">
                <a:latin typeface="Muller Narrow Extra Bold"/>
              </a:rPr>
            </a:br>
            <a:r>
              <a:rPr lang="ru-RU" sz="2000" dirty="0" smtClean="0">
                <a:latin typeface="Muller Narrow Extra Bold"/>
              </a:rPr>
              <a:t/>
            </a:r>
            <a:br>
              <a:rPr lang="ru-RU" sz="2000" dirty="0" smtClean="0">
                <a:latin typeface="Muller Narrow Extra Bold"/>
              </a:rPr>
            </a:br>
            <a:endParaRPr lang="ru-RU" sz="2000" dirty="0">
              <a:latin typeface="Muller Narrow Extra Bold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869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	</a:t>
            </a: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2200" dirty="0" smtClean="0">
              <a:latin typeface="MullerNarrow-Light" pitchFamily="50" charset="-52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184144 г. Ковдор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Мурманская область, ул. Баштыркова, д. 5А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Сайт  учреждения: </a:t>
            </a:r>
            <a:r>
              <a:rPr lang="en-US" sz="2000" dirty="0" smtClean="0">
                <a:solidFill>
                  <a:schemeClr val="bg1"/>
                </a:solidFill>
                <a:latin typeface="Muller Narrow Light"/>
                <a:hlinkClick r:id="rId2"/>
              </a:rPr>
              <a:t>http://www.gobuson-kovdor.ru/</a:t>
            </a: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Muller Narrow Light"/>
              </a:rPr>
              <a:t>E-mail</a:t>
            </a: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Muller Narrow Light"/>
                <a:hlinkClick r:id="rId3"/>
              </a:rPr>
              <a:t>kcspsid@yandex.ru</a:t>
            </a:r>
            <a:endParaRPr lang="en-US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en-US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                       </a:t>
            </a:r>
            <a:endParaRPr lang="en-US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Контактное лицо: Горбунова Анна Леонидовна                                                        </a:t>
            </a: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uller Narrow Light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  <a:latin typeface="Muller Narrow Light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  <a:p>
            <a:pPr algn="ctr">
              <a:buNone/>
            </a:pPr>
            <a:endParaRPr lang="ru-RU" sz="1800" dirty="0" smtClean="0">
              <a:latin typeface="MullerNarrow-Light" pitchFamily="50" charset="-52"/>
            </a:endParaRPr>
          </a:p>
        </p:txBody>
      </p:sp>
      <p:pic>
        <p:nvPicPr>
          <p:cNvPr id="2050" name="Picture 2" descr="D:\Новости на сайт\2023\08\29\Брендбук «НА СЕВЕРЕ – ЖИТЬ!»\Герб ПМО\Правительство МО_логотип_2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88640"/>
            <a:ext cx="864096" cy="936104"/>
          </a:xfrm>
          <a:prstGeom prst="rect">
            <a:avLst/>
          </a:prstGeom>
          <a:noFill/>
        </p:spPr>
      </p:pic>
      <p:pic>
        <p:nvPicPr>
          <p:cNvPr id="2052" name="Picture 4" descr="D:\Новости на сайт\2024\2\08\Ковдорский центр социального обслуживания_ава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0"/>
            <a:ext cx="1368152" cy="1368152"/>
          </a:xfrm>
          <a:prstGeom prst="rect">
            <a:avLst/>
          </a:prstGeom>
          <a:noFill/>
        </p:spPr>
      </p:pic>
      <p:pic>
        <p:nvPicPr>
          <p:cNvPr id="12" name="Picture 2" descr="C:\Users\Direktor\OneDrive\Desktop\конкурс\kovdo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16632"/>
            <a:ext cx="864096" cy="1036914"/>
          </a:xfrm>
          <a:prstGeom prst="rect">
            <a:avLst/>
          </a:prstGeom>
          <a:noFill/>
        </p:spPr>
      </p:pic>
      <p:pic>
        <p:nvPicPr>
          <p:cNvPr id="15" name="Рисунок 1" descr="подпись-в-письме">
            <a:extLst>
              <a:ext uri="{FF2B5EF4-FFF2-40B4-BE49-F238E27FC236}">
                <a16:creationId xmlns="" xmlns:a16="http://schemas.microsoft.com/office/drawing/2014/main" id="{4947A9DF-1C0C-6863-4072-DB885226E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17"/>
          <a:stretch/>
        </p:blipFill>
        <p:spPr bwMode="auto">
          <a:xfrm>
            <a:off x="3419872" y="6309320"/>
            <a:ext cx="1904758" cy="4437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C63CCBE-DC2F-7747-BE3C-CB49E2814D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72400" y="1772816"/>
            <a:ext cx="643632" cy="712593"/>
          </a:xfrm>
          <a:prstGeom prst="rect">
            <a:avLst/>
          </a:prstGeom>
        </p:spPr>
      </p:pic>
      <p:pic>
        <p:nvPicPr>
          <p:cNvPr id="26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67744" y="3789040"/>
            <a:ext cx="595503" cy="792480"/>
          </a:xfrm>
          <a:prstGeom prst="rect">
            <a:avLst/>
          </a:prstGeom>
        </p:spPr>
      </p:pic>
      <p:pic>
        <p:nvPicPr>
          <p:cNvPr id="27" name="Picture 2" descr="F:\YQ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5085184"/>
            <a:ext cx="1476403" cy="147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</a:spPr>
      <a:bodyPr wrap="square" lIns="0" tIns="0" rIns="0" bIns="0" rtlCol="0"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</TotalTime>
  <Words>831</Words>
  <Application>Microsoft Office PowerPoint</Application>
  <PresentationFormat>Экран (4:3)</PresentationFormat>
  <Paragraphs>157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МИНИСТЕРСТВО ТРУДА И СОЦИАЛЬНОГО РАЗВИТИЯ МУРМАНСКОЙ ОБЛАСТИ 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  </vt:lpstr>
      <vt:lpstr>Слайд 2</vt:lpstr>
      <vt:lpstr>Лучший инновационный проект Профилактика когнитивных нарушений  с помощью интеллектуальных игр </vt:lpstr>
      <vt:lpstr>Лучший инновационный проект Профилактика когнитивных нарушений  с помощью интеллектуальных игр</vt:lpstr>
      <vt:lpstr>  Лучший инновационный проект Профилактика когнитивных нарушений  с помощью интеллектуальных игр </vt:lpstr>
      <vt:lpstr>  Лучшая практика построения системной совместной работы стационарных организаций социального обслуживания с волонтерами и негосударственными организациями </vt:lpstr>
      <vt:lpstr>Слайд 7</vt:lpstr>
      <vt:lpstr>МИНИСТЕРСТВО ТРУДА И СОЦИАЛЬНОГО РАЗВИТИЯ МУРМАНСКОЙ ОБЛАСТИ Государственное областное автономное учреждение социального обслуживания населения «Ковдорский комплексный центр социального обслуживания населения»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труда и социально развития  Мурманской области</dc:title>
  <dc:creator>User</dc:creator>
  <cp:lastModifiedBy>User</cp:lastModifiedBy>
  <cp:revision>198</cp:revision>
  <dcterms:created xsi:type="dcterms:W3CDTF">2024-02-01T11:44:16Z</dcterms:created>
  <dcterms:modified xsi:type="dcterms:W3CDTF">2025-12-19T11:55:37Z</dcterms:modified>
</cp:coreProperties>
</file>